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70" r:id="rId18"/>
  </p:sldIdLst>
  <p:sldSz cx="12192000" cy="6858000"/>
  <p:notesSz cx="6769100" cy="9906000"/>
  <p:embeddedFontLst>
    <p:embeddedFont>
      <p:font typeface="Carnac ExtraBold" panose="02000503000000020004" charset="0"/>
      <p:bold r:id="rId21"/>
      <p:boldItalic r:id="rId22"/>
    </p:embeddedFont>
    <p:embeddedFont>
      <p:font typeface="Carnac Medium" panose="02000603000000020004" charset="0"/>
      <p:regular r:id="rId23"/>
      <p:italic r:id="rId24"/>
    </p:embeddedFont>
    <p:embeddedFont>
      <p:font typeface="Roboto" panose="02000000000000000000" pitchFamily="2" charset="0"/>
      <p:regular r:id="rId25"/>
      <p:bold r:id="rId26"/>
      <p:italic r:id="rId27"/>
      <p:boldItalic r:id="rId28"/>
    </p:embeddedFont>
    <p:embeddedFont>
      <p:font typeface="Roboto Black" panose="02000000000000000000" pitchFamily="2" charset="0"/>
      <p:bold r:id="rId29"/>
      <p:boldItalic r:id="rId30"/>
    </p:embeddedFont>
    <p:embeddedFont>
      <p:font typeface="Roboto Light" panose="02000000000000000000" pitchFamily="2" charset="0"/>
      <p:regular r:id="rId31"/>
      <p:italic r:id="rId32"/>
    </p:embeddedFont>
  </p:embeddedFontLst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ntents" id="{6BF0970C-5BB4-734F-A3D0-4DB95D5729C6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70"/>
          </p14:sldIdLst>
        </p14:section>
      </p14:section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60CEB70-CE62-619A-0FD8-1CD2E44CD7EA}" name="Kelsey O'Dea" initials="KO" userId="S::kelsey.odea@bakertilly.global::cc1265cc-377a-482e-9f77-8c28fb058fbe" providerId="AD"/>
  <p188:author id="{17E0969C-0D6F-5C9B-1D4D-7FFFB637CC12}" name="Rachel Spraggons" initials="RS" userId="S::rachel.spraggons@bakertilly.global::afcaa352-6d8e-4a91-812a-066af0d1147f" providerId="AD"/>
  <p188:author id="{C3AA32F6-2CB3-E84C-0A92-38A5E5F85A07}" name="Daniel Griffiths" initials="DG" userId="S::daniel.griffiths@bakertilly.global::15ff4160-7cd9-4f8a-9ea7-ffec0038cb1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aqqas Mahmood" initials="WM" lastIdx="4" clrIdx="0">
    <p:extLst>
      <p:ext uri="{19B8F6BF-5375-455C-9EA6-DF929625EA0E}">
        <p15:presenceInfo xmlns:p15="http://schemas.microsoft.com/office/powerpoint/2012/main" userId="S-1-5-21-1273520343-1386297449-721686768-908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F554"/>
    <a:srgbClr val="2B303A"/>
    <a:srgbClr val="00BAB3"/>
    <a:srgbClr val="E0F2EF"/>
    <a:srgbClr val="3C4251"/>
    <a:srgbClr val="D8EEEF"/>
    <a:srgbClr val="AADADD"/>
    <a:srgbClr val="C9EC51"/>
    <a:srgbClr val="373D4C"/>
    <a:srgbClr val="323847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5" dt="2026-10-26T18:33:45.376"/>
    <p1510:client id="{7FDB5F11-79F3-4E7F-8A04-3B5B49710249}" v="11" dt="2026-10-26T18:35:25.266"/>
  </p1510:revLst>
</p1510:revInfo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6.fntdata"/><Relationship Id="rId39" Type="http://schemas.microsoft.com/office/2018/10/relationships/authors" Target="authors.xml"/><Relationship Id="rId21" Type="http://schemas.openxmlformats.org/officeDocument/2006/relationships/font" Target="fonts/font1.fntdata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5.fntdata"/><Relationship Id="rId33" Type="http://schemas.openxmlformats.org/officeDocument/2006/relationships/commentAuthors" Target="commentAuthor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_104_0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_105_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0"/>
    <c:plotArea>
      <c:layout/>
      <c:barChart>
        <c:barDir val="bar"/>
        <c:grouping val="percentStack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Low awareness</c:v>
                </c:pt>
              </c:strCache>
            </c:strRef>
          </c:tx>
          <c:spPr>
            <a:solidFill>
              <a:srgbClr val="80DCD9"/>
            </a:solidFill>
          </c:spPr>
          <c:invertIfNegative val="1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2B303A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Latam</c:v>
                </c:pt>
                <c:pt idx="1">
                  <c:v>Europe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36</c:v>
                </c:pt>
                <c:pt idx="1">
                  <c:v>33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DBF4-41AA-8885-A8BB6D4FBF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Medium awareness</c:v>
                </c:pt>
              </c:strCache>
            </c:strRef>
          </c:tx>
          <c:spPr>
            <a:solidFill>
              <a:srgbClr val="00BAB3"/>
            </a:solidFill>
          </c:spPr>
          <c:invertIfNegative val="1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2B303A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Latam</c:v>
                </c:pt>
                <c:pt idx="1">
                  <c:v>Europe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35</c:v>
                </c:pt>
                <c:pt idx="1">
                  <c:v>33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DBF4-41AA-8885-A8BB6D4FBF8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High awareness</c:v>
                </c:pt>
              </c:strCache>
            </c:strRef>
          </c:tx>
          <c:spPr>
            <a:solidFill>
              <a:srgbClr val="C9EC51"/>
            </a:solidFill>
          </c:spPr>
          <c:invertIfNegative val="1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2B303A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Latam</c:v>
                </c:pt>
                <c:pt idx="1">
                  <c:v>Europe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29</c:v>
                </c:pt>
                <c:pt idx="1">
                  <c:v>34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2-DBF4-41AA-8885-A8BB6D4FBF8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45"/>
        <c:overlap val="100"/>
        <c:axId val="2068027336"/>
        <c:axId val="2113994440"/>
      </c:barChart>
      <c:catAx>
        <c:axId val="206802733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rgbClr val="FFFFFF"/>
                </a:solidFill>
              </a:defRPr>
            </a:pPr>
            <a:endParaRPr lang="en-US"/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206802733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100">
              <a:solidFill>
                <a:srgbClr val="FFFFFF"/>
              </a:solidFill>
            </a:defRPr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200">
          <a:solidFill>
            <a:srgbClr val="FFFFFF"/>
          </a:solidFill>
          <a:latin typeface="Roboto Ligh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Correlation</c:v>
                </c:pt>
              </c:strCache>
            </c:strRef>
          </c:tx>
          <c:spPr>
            <a:solidFill>
              <a:srgbClr val="00BAB3"/>
            </a:solidFill>
          </c:spPr>
          <c:invertIfNegative val="1"/>
          <c:dLbls>
            <c:dLbl>
              <c:idx val="0"/>
              <c:layout>
                <c:manualLayout>
                  <c:x val="-0.11100784799669561"/>
                  <c:y val="5.341880341880342E-3"/>
                </c:manualLayout>
              </c:layout>
              <c:numFmt formatCode="0.0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322-4044-9AA8-D002F1A27101}"/>
                </c:ext>
              </c:extLst>
            </c:dLbl>
            <c:dLbl>
              <c:idx val="1"/>
              <c:layout>
                <c:manualLayout>
                  <c:x val="-9.5518380834365965E-2"/>
                  <c:y val="-5.3418803418803663E-3"/>
                </c:manualLayout>
              </c:layout>
              <c:numFmt formatCode="0.0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322-4044-9AA8-D002F1A27101}"/>
                </c:ext>
              </c:extLst>
            </c:dLbl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rgbClr val="2B303A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Latam</c:v>
                </c:pt>
                <c:pt idx="1">
                  <c:v>Europe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0.17</c:v>
                </c:pt>
                <c:pt idx="1">
                  <c:v>0.15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2-1322-4044-9AA8-D002F1A2710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68027336"/>
        <c:axId val="2113994440"/>
      </c:barChart>
      <c:catAx>
        <c:axId val="206802733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95989D"/>
            </a:solidFill>
          </a:ln>
        </c:spPr>
        <c:txPr>
          <a:bodyPr/>
          <a:lstStyle/>
          <a:p>
            <a:pPr>
              <a:defRPr>
                <a:solidFill>
                  <a:srgbClr val="2B303A"/>
                </a:solidFill>
              </a:defRPr>
            </a:pPr>
            <a:endParaRPr lang="en-US"/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orientation val="minMax"/>
          <c:max val="1"/>
          <c:min val="0"/>
        </c:scaling>
        <c:delete val="0"/>
        <c:axPos val="b"/>
        <c:majorGridlines>
          <c:spPr>
            <a:ln w="6350">
              <a:solidFill>
                <a:srgbClr val="95989D"/>
              </a:solidFill>
            </a:ln>
          </c:spPr>
        </c:majorGridlines>
        <c:numFmt formatCode="0.0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>
                <a:solidFill>
                  <a:srgbClr val="FFFFFF"/>
                </a:solidFill>
              </a:defRPr>
            </a:pPr>
            <a:endParaRPr lang="en-US"/>
          </a:p>
        </c:txPr>
        <c:crossAx val="2068027336"/>
        <c:crosses val="autoZero"/>
        <c:crossBetween val="between"/>
        <c:majorUnit val="0.25"/>
      </c:valAx>
    </c:plotArea>
    <c:plotVisOnly val="1"/>
    <c:dispBlanksAs val="gap"/>
    <c:showDLblsOverMax val="1"/>
  </c:chart>
  <c:txPr>
    <a:bodyPr/>
    <a:lstStyle/>
    <a:p>
      <a:pPr>
        <a:defRPr sz="1200">
          <a:solidFill>
            <a:srgbClr val="FFFFFF"/>
          </a:solidFill>
          <a:latin typeface="Roboto Light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3277" cy="497021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>
              <a:latin typeface="Roboto Light" panose="02000000000000000000" pitchFamily="2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34258" y="0"/>
            <a:ext cx="2933277" cy="497021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3432C904-7F6F-4ECD-949C-1EF7F494D58A}" type="datetimeFigureOut">
              <a:rPr lang="en-US" smtClean="0">
                <a:latin typeface="Roboto Light" panose="02000000000000000000" pitchFamily="2" charset="0"/>
              </a:rPr>
              <a:t>11/2/2026</a:t>
            </a:fld>
            <a:endParaRPr lang="en-US">
              <a:latin typeface="Roboto Light" panose="02000000000000000000" pitchFamily="2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3"/>
            <a:ext cx="2933277" cy="497020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>
              <a:latin typeface="Roboto Light" panose="0200000000000000000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34258" y="9408983"/>
            <a:ext cx="2933277" cy="497020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063CD64E-9C93-4995-9684-B38CE86D263A}" type="slidenum">
              <a:rPr lang="en-US" smtClean="0">
                <a:latin typeface="Roboto Light" panose="02000000000000000000" pitchFamily="2" charset="0"/>
              </a:rPr>
              <a:t>‹#›</a:t>
            </a:fld>
            <a:endParaRPr lang="en-US">
              <a:latin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370182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120" userDrawn="1">
          <p15:clr>
            <a:srgbClr val="F26B43"/>
          </p15:clr>
        </p15:guide>
        <p15:guide id="2" pos="2132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6322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8E3633-CA7B-4C43-9428-81B0B38179E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456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8E3633-CA7B-4C43-9428-81B0B38179E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11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8E3633-CA7B-4C43-9428-81B0B38179E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187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27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6275" y="4767263"/>
            <a:ext cx="5416550" cy="390048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359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5">
            <a:extLst>
              <a:ext uri="{FF2B5EF4-FFF2-40B4-BE49-F238E27FC236}">
                <a16:creationId xmlns:a16="http://schemas.microsoft.com/office/drawing/2014/main" id="{C89BEE10-0B46-C6EB-D1D7-33CDEE1E45A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5445125"/>
          </a:xfrm>
          <a:prstGeom prst="rect">
            <a:avLst/>
          </a:prstGeom>
          <a:solidFill>
            <a:srgbClr val="C9EC51"/>
          </a:solidFill>
        </p:spPr>
        <p:txBody>
          <a:bodyPr/>
          <a:lstStyle>
            <a:lvl1pPr marL="0" indent="0">
              <a:buNone/>
              <a:defRPr sz="1200"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EC3FA5A1-1B94-AE3A-AAD7-215E034D1D4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5688" y="6052673"/>
            <a:ext cx="2267190" cy="2519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DE468E2-C9FB-0204-C28D-D50B08F03373}"/>
              </a:ext>
            </a:extLst>
          </p:cNvPr>
          <p:cNvSpPr txBox="1"/>
          <p:nvPr userDrawn="1"/>
        </p:nvSpPr>
        <p:spPr>
          <a:xfrm>
            <a:off x="1055688" y="475007"/>
            <a:ext cx="3168650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GB" sz="1000" b="1" i="0">
                <a:solidFill>
                  <a:schemeClr val="bg1"/>
                </a:solidFill>
                <a:latin typeface="Carnac ExtraBold" panose="02000503000000020004" pitchFamily="2" charset="77"/>
              </a:rPr>
              <a:t>AUDIT │ TAX │ ADVISORY 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94C0345F-F7A5-3C55-ABCD-669D613E5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1094514"/>
            <a:ext cx="10044112" cy="75770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8348E2C6-120D-2EE9-2244-E77F27AF7C6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5688" y="2145048"/>
            <a:ext cx="10044112" cy="1603375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  <a:latin typeface="Carnac" panose="02000503000000020004" pitchFamily="2" charset="77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Divider subtitle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7D2EA7-73F2-A1C5-39B4-3D9FCD2B8B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38644" y="5784518"/>
            <a:ext cx="2271796" cy="598876"/>
          </a:xfrm>
          <a:prstGeom prst="rect">
            <a:avLst/>
          </a:prstGeom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43DA60D1-5789-F045-7B48-A17C8F4B858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89400 w 12192000"/>
              <a:gd name="connsiteY0" fmla="*/ 90000 h 6858000"/>
              <a:gd name="connsiteX1" fmla="*/ 89400 w 12192000"/>
              <a:gd name="connsiteY1" fmla="*/ 6768000 h 6858000"/>
              <a:gd name="connsiteX2" fmla="*/ 12102600 w 12192000"/>
              <a:gd name="connsiteY2" fmla="*/ 6768000 h 6858000"/>
              <a:gd name="connsiteX3" fmla="*/ 12102600 w 12192000"/>
              <a:gd name="connsiteY3" fmla="*/ 900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89400" y="90000"/>
                </a:moveTo>
                <a:lnTo>
                  <a:pt x="89400" y="6768000"/>
                </a:lnTo>
                <a:lnTo>
                  <a:pt x="12102600" y="6768000"/>
                </a:lnTo>
                <a:lnTo>
                  <a:pt x="12102600" y="90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26732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3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Green">
    <p:bg>
      <p:bgPr>
        <a:solidFill>
          <a:srgbClr val="C9EC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0" descr="A black circle with a black background&#10;&#10;Description automatically generated">
            <a:extLst>
              <a:ext uri="{FF2B5EF4-FFF2-40B4-BE49-F238E27FC236}">
                <a16:creationId xmlns:a16="http://schemas.microsoft.com/office/drawing/2014/main" id="{D17D8DA7-C016-04E5-FD7F-13E35E5D13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5782104" cy="6857999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52D09F-B90B-72A6-77EA-D00966EBAA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2133600"/>
            <a:ext cx="3419475" cy="177862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 up to four lines can go here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297E1033-A832-9CD0-5536-C2D63656626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89400 w 12192000"/>
              <a:gd name="connsiteY0" fmla="*/ 90000 h 6858000"/>
              <a:gd name="connsiteX1" fmla="*/ 89400 w 12192000"/>
              <a:gd name="connsiteY1" fmla="*/ 6768000 h 6858000"/>
              <a:gd name="connsiteX2" fmla="*/ 12102600 w 12192000"/>
              <a:gd name="connsiteY2" fmla="*/ 6768000 h 6858000"/>
              <a:gd name="connsiteX3" fmla="*/ 12102600 w 12192000"/>
              <a:gd name="connsiteY3" fmla="*/ 900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89400" y="90000"/>
                </a:moveTo>
                <a:lnTo>
                  <a:pt x="89400" y="6768000"/>
                </a:lnTo>
                <a:lnTo>
                  <a:pt x="12102600" y="6768000"/>
                </a:lnTo>
                <a:lnTo>
                  <a:pt x="12102600" y="90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886228E2-F3AD-E85D-F8A2-0A07D2ECF97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1717041"/>
            <a:ext cx="3419475" cy="203200"/>
          </a:xfrm>
        </p:spPr>
        <p:txBody>
          <a:bodyPr>
            <a:normAutofit/>
          </a:bodyPr>
          <a:lstStyle>
            <a:lvl1pPr>
              <a:defRPr sz="1050" b="1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X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B8263B7A-BC83-C551-F0CA-6E8B24E4D2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</p:spPr>
        <p:txBody>
          <a:bodyPr/>
          <a:lstStyle/>
          <a:p>
            <a:r>
              <a:rPr lang="en-GB">
                <a:solidFill>
                  <a:schemeClr val="bg1"/>
                </a:solidFill>
                <a:effectLst/>
                <a:latin typeface="Roboto Light" panose="02000000000000000000" pitchFamily="2" charset="0"/>
              </a:rPr>
              <a:t>Baker Tilly | Presentation toolkit 2025</a:t>
            </a:r>
          </a:p>
        </p:txBody>
      </p:sp>
      <p:sp>
        <p:nvSpPr>
          <p:cNvPr id="7" name="Slide Number Placeholder 14">
            <a:extLst>
              <a:ext uri="{FF2B5EF4-FFF2-40B4-BE49-F238E27FC236}">
                <a16:creationId xmlns:a16="http://schemas.microsoft.com/office/drawing/2014/main" id="{78FDAEC4-2F70-F7CC-16A3-FD7C39A6B4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25013" y="6147544"/>
            <a:ext cx="201478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fld id="{7F185FD8-631D-A048-9C72-547576F9F4A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6158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V2">
    <p:bg>
      <p:bgPr>
        <a:solidFill>
          <a:srgbClr val="C9EC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52D09F-B90B-72A6-77EA-D00966EBAA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2559104"/>
            <a:ext cx="4895850" cy="2627364"/>
          </a:xfrm>
          <a:prstGeom prst="rect">
            <a:avLst/>
          </a:prstGeom>
        </p:spPr>
        <p:txBody>
          <a:bodyPr vert="horz" wrap="square" lIns="0" tIns="180000" rIns="0" bIns="0" rtlCol="0" anchor="b" anchorCtr="0">
            <a:sp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 up to four lines can go here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297E1033-A832-9CD0-5536-C2D63656626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89400 w 12192000"/>
              <a:gd name="connsiteY0" fmla="*/ 90000 h 6858000"/>
              <a:gd name="connsiteX1" fmla="*/ 89400 w 12192000"/>
              <a:gd name="connsiteY1" fmla="*/ 6768000 h 6858000"/>
              <a:gd name="connsiteX2" fmla="*/ 12102600 w 12192000"/>
              <a:gd name="connsiteY2" fmla="*/ 6768000 h 6858000"/>
              <a:gd name="connsiteX3" fmla="*/ 12102600 w 12192000"/>
              <a:gd name="connsiteY3" fmla="*/ 900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89400" y="90000"/>
                </a:moveTo>
                <a:lnTo>
                  <a:pt x="89400" y="6768000"/>
                </a:lnTo>
                <a:lnTo>
                  <a:pt x="12102600" y="6768000"/>
                </a:lnTo>
                <a:lnTo>
                  <a:pt x="12102600" y="90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886228E2-F3AD-E85D-F8A2-0A07D2ECF97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2133600"/>
            <a:ext cx="3419475" cy="203200"/>
          </a:xfrm>
        </p:spPr>
        <p:txBody>
          <a:bodyPr>
            <a:normAutofit/>
          </a:bodyPr>
          <a:lstStyle>
            <a:lvl1pPr>
              <a:defRPr sz="1050" b="1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X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B8263B7A-BC83-C551-F0CA-6E8B24E4D2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</p:spPr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/>
              <a:t>Baker Tilly | Presentation toolkit 2025</a:t>
            </a:r>
          </a:p>
        </p:txBody>
      </p:sp>
      <p:sp>
        <p:nvSpPr>
          <p:cNvPr id="3" name="Slide Number Placeholder 14">
            <a:extLst>
              <a:ext uri="{FF2B5EF4-FFF2-40B4-BE49-F238E27FC236}">
                <a16:creationId xmlns:a16="http://schemas.microsoft.com/office/drawing/2014/main" id="{5D23D1A5-2321-5B21-F2E7-528EBF5C81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25013" y="6147544"/>
            <a:ext cx="201478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fld id="{7F185FD8-631D-A048-9C72-547576F9F4A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0396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Aqua">
    <p:bg>
      <p:bgPr>
        <a:solidFill>
          <a:srgbClr val="C9EC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5">
            <a:extLst>
              <a:ext uri="{FF2B5EF4-FFF2-40B4-BE49-F238E27FC236}">
                <a16:creationId xmlns:a16="http://schemas.microsoft.com/office/drawing/2014/main" id="{4281C65E-04D8-5DE4-414D-0AB43022E9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12192000" cy="6857999"/>
          </a:xfrm>
          <a:prstGeom prst="rect">
            <a:avLst/>
          </a:prstGeom>
          <a:solidFill>
            <a:srgbClr val="C9EC51"/>
          </a:solidFill>
        </p:spPr>
        <p:txBody>
          <a:bodyPr/>
          <a:lstStyle>
            <a:lvl1pPr marL="0" indent="0">
              <a:buNone/>
              <a:defRPr sz="1200"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20595A27-8272-3AB4-5193-BB93109BD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1094514"/>
            <a:ext cx="10044112" cy="223054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DC5329A7-18CE-BE80-2462-113EF01EFF7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5688" y="4165600"/>
            <a:ext cx="10044112" cy="1603375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  <a:latin typeface="Carnac" panose="02000503000000020004" pitchFamily="2" charset="77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Divider subtitle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A259102E-195D-B4B1-CF05-B49374985A4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89400 w 12192000"/>
              <a:gd name="connsiteY0" fmla="*/ 90000 h 6858000"/>
              <a:gd name="connsiteX1" fmla="*/ 89400 w 12192000"/>
              <a:gd name="connsiteY1" fmla="*/ 6768000 h 6858000"/>
              <a:gd name="connsiteX2" fmla="*/ 12102600 w 12192000"/>
              <a:gd name="connsiteY2" fmla="*/ 6768000 h 6858000"/>
              <a:gd name="connsiteX3" fmla="*/ 12102600 w 12192000"/>
              <a:gd name="connsiteY3" fmla="*/ 900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89400" y="90000"/>
                </a:moveTo>
                <a:lnTo>
                  <a:pt x="89400" y="6768000"/>
                </a:lnTo>
                <a:lnTo>
                  <a:pt x="12102600" y="6768000"/>
                </a:lnTo>
                <a:lnTo>
                  <a:pt x="12102600" y="90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Slide Number Placeholder 14">
            <a:extLst>
              <a:ext uri="{FF2B5EF4-FFF2-40B4-BE49-F238E27FC236}">
                <a16:creationId xmlns:a16="http://schemas.microsoft.com/office/drawing/2014/main" id="{0444721E-943C-61CE-DF3D-C6E89B71D3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25013" y="6147544"/>
            <a:ext cx="201478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fld id="{7F185FD8-631D-A048-9C72-547576F9F4A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87516DDB-21C1-7728-91DC-AAEFD7F76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</p:spPr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/>
              <a:t>Baker Tilly | Presentation toolkit 2025</a:t>
            </a:r>
          </a:p>
        </p:txBody>
      </p:sp>
    </p:spTree>
    <p:extLst>
      <p:ext uri="{BB962C8B-B14F-4D97-AF65-F5344CB8AC3E}">
        <p14:creationId xmlns:p14="http://schemas.microsoft.com/office/powerpoint/2010/main" val="3910499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cop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4">
            <a:extLst>
              <a:ext uri="{FF2B5EF4-FFF2-40B4-BE49-F238E27FC236}">
                <a16:creationId xmlns:a16="http://schemas.microsoft.com/office/drawing/2014/main" id="{84FE0EF8-CF63-DD58-2575-5678B637A8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25013" y="6147544"/>
            <a:ext cx="201478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fld id="{7F185FD8-631D-A048-9C72-547576F9F4A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Footer Placeholder 15">
            <a:extLst>
              <a:ext uri="{FF2B5EF4-FFF2-40B4-BE49-F238E27FC236}">
                <a16:creationId xmlns:a16="http://schemas.microsoft.com/office/drawing/2014/main" id="{D0FB385D-244F-02F0-20CF-261673F997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>
                <a:solidFill>
                  <a:srgbClr val="211D1E"/>
                </a:solidFill>
              </a:rPr>
              <a:t>Baker Tilly | Presentation toolkit 2025</a:t>
            </a:r>
          </a:p>
        </p:txBody>
      </p:sp>
    </p:spTree>
    <p:extLst>
      <p:ext uri="{BB962C8B-B14F-4D97-AF65-F5344CB8AC3E}">
        <p14:creationId xmlns:p14="http://schemas.microsoft.com/office/powerpoint/2010/main" val="14380168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4">
            <a:extLst>
              <a:ext uri="{FF2B5EF4-FFF2-40B4-BE49-F238E27FC236}">
                <a16:creationId xmlns:a16="http://schemas.microsoft.com/office/drawing/2014/main" id="{84FE0EF8-CF63-DD58-2575-5678B637A8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25013" y="6147544"/>
            <a:ext cx="201478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fld id="{7F185FD8-631D-A048-9C72-547576F9F4A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Footer Placeholder 15">
            <a:extLst>
              <a:ext uri="{FF2B5EF4-FFF2-40B4-BE49-F238E27FC236}">
                <a16:creationId xmlns:a16="http://schemas.microsoft.com/office/drawing/2014/main" id="{D0FB385D-244F-02F0-20CF-261673F997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>
                <a:solidFill>
                  <a:srgbClr val="211D1E"/>
                </a:solidFill>
              </a:rPr>
              <a:t>Baker Tilly | Presentation toolkit 2025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4992E3CA-598C-297A-4972-7182D7ABB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1094514"/>
            <a:ext cx="10044112" cy="33675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30929F43-E6F7-8649-3EF9-0457E3797C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688" y="2151273"/>
            <a:ext cx="10044112" cy="36122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146177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4">
            <a:extLst>
              <a:ext uri="{FF2B5EF4-FFF2-40B4-BE49-F238E27FC236}">
                <a16:creationId xmlns:a16="http://schemas.microsoft.com/office/drawing/2014/main" id="{84FE0EF8-CF63-DD58-2575-5678B637A8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25013" y="6147544"/>
            <a:ext cx="201478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fld id="{7F185FD8-631D-A048-9C72-547576F9F4A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Footer Placeholder 15">
            <a:extLst>
              <a:ext uri="{FF2B5EF4-FFF2-40B4-BE49-F238E27FC236}">
                <a16:creationId xmlns:a16="http://schemas.microsoft.com/office/drawing/2014/main" id="{D0FB385D-244F-02F0-20CF-261673F997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>
                <a:solidFill>
                  <a:srgbClr val="211D1E"/>
                </a:solidFill>
              </a:rPr>
              <a:t>Baker Tilly | Presentation toolkit 2025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4992E3CA-598C-297A-4972-7182D7ABB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1094514"/>
            <a:ext cx="10044112" cy="33675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DD505B41-ECFD-325A-3B70-6C5BAE2EC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688" y="2151273"/>
            <a:ext cx="4895850" cy="36122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6D9F8C1-87E8-587C-8AB4-CB95FCBC1B2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40464" y="2151273"/>
            <a:ext cx="4859336" cy="36122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081481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4">
            <a:extLst>
              <a:ext uri="{FF2B5EF4-FFF2-40B4-BE49-F238E27FC236}">
                <a16:creationId xmlns:a16="http://schemas.microsoft.com/office/drawing/2014/main" id="{84FE0EF8-CF63-DD58-2575-5678B637A8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25013" y="6147544"/>
            <a:ext cx="201478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fld id="{7F185FD8-631D-A048-9C72-547576F9F4A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Footer Placeholder 15">
            <a:extLst>
              <a:ext uri="{FF2B5EF4-FFF2-40B4-BE49-F238E27FC236}">
                <a16:creationId xmlns:a16="http://schemas.microsoft.com/office/drawing/2014/main" id="{D0FB385D-244F-02F0-20CF-261673F997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>
                <a:solidFill>
                  <a:srgbClr val="211D1E"/>
                </a:solidFill>
              </a:rPr>
              <a:t>Baker Tilly | Presentation toolkit 2025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4992E3CA-598C-297A-4972-7182D7ABB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1094514"/>
            <a:ext cx="10044112" cy="33675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79F42EC4-D420-C171-40E7-E33BFB743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688" y="2151273"/>
            <a:ext cx="3168650" cy="36122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1CE74D63-8A8E-B18A-EADD-10CBDB41B08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475162" y="2151273"/>
            <a:ext cx="3205163" cy="36122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871F1F7C-1AD6-2AD4-D8E8-751DF5E475C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7931148" y="2151273"/>
            <a:ext cx="3168651" cy="36122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41167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4">
            <a:extLst>
              <a:ext uri="{FF2B5EF4-FFF2-40B4-BE49-F238E27FC236}">
                <a16:creationId xmlns:a16="http://schemas.microsoft.com/office/drawing/2014/main" id="{84FE0EF8-CF63-DD58-2575-5678B637A8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25013" y="6147544"/>
            <a:ext cx="201478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fld id="{7F185FD8-631D-A048-9C72-547576F9F4A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Footer Placeholder 15">
            <a:extLst>
              <a:ext uri="{FF2B5EF4-FFF2-40B4-BE49-F238E27FC236}">
                <a16:creationId xmlns:a16="http://schemas.microsoft.com/office/drawing/2014/main" id="{D0FB385D-244F-02F0-20CF-261673F997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>
                <a:solidFill>
                  <a:srgbClr val="211D1E"/>
                </a:solidFill>
              </a:rPr>
              <a:t>Baker Tilly </a:t>
            </a:r>
            <a:r>
              <a:rPr lang="en-GB" b="1">
                <a:solidFill>
                  <a:schemeClr val="accent1"/>
                </a:solidFill>
              </a:rPr>
              <a:t>|</a:t>
            </a:r>
            <a:r>
              <a:rPr lang="en-GB">
                <a:solidFill>
                  <a:srgbClr val="211D1E"/>
                </a:solidFill>
              </a:rPr>
              <a:t> Presentation toolkit 2025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4992E3CA-598C-297A-4972-7182D7ABB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1094514"/>
            <a:ext cx="10044112" cy="33675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79F42EC4-D420-C171-40E7-E33BFB743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688" y="2151273"/>
            <a:ext cx="2312069" cy="36122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1CE74D63-8A8E-B18A-EADD-10CBDB41B08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624154" y="2151273"/>
            <a:ext cx="2338711" cy="36122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871F1F7C-1AD6-2AD4-D8E8-751DF5E475C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219262" y="2151273"/>
            <a:ext cx="2312070" cy="36122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DD790402-DD2E-DB21-52C2-BD30595873DA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787730" y="2151273"/>
            <a:ext cx="2312070" cy="36122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126517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insight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4">
            <a:extLst>
              <a:ext uri="{FF2B5EF4-FFF2-40B4-BE49-F238E27FC236}">
                <a16:creationId xmlns:a16="http://schemas.microsoft.com/office/drawing/2014/main" id="{84FE0EF8-CF63-DD58-2575-5678B637A8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25013" y="6147544"/>
            <a:ext cx="201478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fld id="{7F185FD8-631D-A048-9C72-547576F9F4A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Footer Placeholder 15">
            <a:extLst>
              <a:ext uri="{FF2B5EF4-FFF2-40B4-BE49-F238E27FC236}">
                <a16:creationId xmlns:a16="http://schemas.microsoft.com/office/drawing/2014/main" id="{D0FB385D-244F-02F0-20CF-261673F997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/>
              <a:t>Baker Tilly </a:t>
            </a:r>
            <a:r>
              <a:rPr lang="en-GB" b="1">
                <a:solidFill>
                  <a:schemeClr val="accent1"/>
                </a:solidFill>
              </a:rPr>
              <a:t>|</a:t>
            </a:r>
            <a:r>
              <a:rPr lang="en-GB">
                <a:solidFill>
                  <a:srgbClr val="211D1E"/>
                </a:solidFill>
              </a:rPr>
              <a:t> </a:t>
            </a:r>
            <a:r>
              <a:rPr lang="en-GB"/>
              <a:t>Presentation toolkit 2025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4992E3CA-598C-297A-4972-7182D7ABB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1094514"/>
            <a:ext cx="10044112" cy="44903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79F42EC4-D420-C171-40E7-E33BFB7435B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57375" y="2151274"/>
            <a:ext cx="1472282" cy="10015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050">
                <a:solidFill>
                  <a:schemeClr val="bg1"/>
                </a:solidFill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1CE74D63-8A8E-B18A-EADD-10CBDB41B083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445043" y="2151274"/>
            <a:ext cx="1489247" cy="10015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050">
                <a:solidFill>
                  <a:schemeClr val="bg1"/>
                </a:solidFill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871F1F7C-1AD6-2AD4-D8E8-751DF5E475CA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7039998" y="2151274"/>
            <a:ext cx="1472283" cy="10015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050">
                <a:solidFill>
                  <a:schemeClr val="bg1"/>
                </a:solidFill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DD790402-DD2E-DB21-52C2-BD30595873DA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9617991" y="2151274"/>
            <a:ext cx="1472283" cy="10015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050">
                <a:solidFill>
                  <a:schemeClr val="bg1"/>
                </a:solidFill>
              </a:defRPr>
            </a:lvl1pPr>
            <a:lvl2pPr marL="1191" indent="0">
              <a:buNone/>
              <a:defRPr sz="1050">
                <a:solidFill>
                  <a:schemeClr val="bg1"/>
                </a:solidFill>
              </a:defRPr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7812C27-7BFD-A504-C7C5-B959B0CEED2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55688" y="2133600"/>
            <a:ext cx="592137" cy="592138"/>
          </a:xfrm>
        </p:spPr>
        <p:txBody>
          <a:bodyPr>
            <a:normAutofit/>
          </a:bodyPr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7C5032AA-F74B-29B4-77DC-2D75B128D82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32201" y="2133600"/>
            <a:ext cx="592137" cy="592138"/>
          </a:xfrm>
        </p:spPr>
        <p:txBody>
          <a:bodyPr>
            <a:normAutofit/>
          </a:bodyPr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BB6DE97A-AB65-8C8A-C0F2-1D5D156F4E0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18239" y="2133600"/>
            <a:ext cx="592137" cy="592138"/>
          </a:xfrm>
        </p:spPr>
        <p:txBody>
          <a:bodyPr>
            <a:normAutofit/>
          </a:bodyPr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BE010905-F030-C5B7-5553-8E2C3C64143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02405" y="2133600"/>
            <a:ext cx="592137" cy="592138"/>
          </a:xfrm>
        </p:spPr>
        <p:txBody>
          <a:bodyPr>
            <a:normAutofit/>
          </a:bodyPr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2030F031-D1EC-DBF7-39EE-C3B0FE2C2A56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1857375" y="3472771"/>
            <a:ext cx="1472282" cy="10015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050">
                <a:solidFill>
                  <a:schemeClr val="bg1"/>
                </a:solidFill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E7328362-FFD7-A9B3-17D2-32486E07A7A0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445043" y="3472771"/>
            <a:ext cx="1489247" cy="10015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050">
                <a:solidFill>
                  <a:schemeClr val="bg1"/>
                </a:solidFill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11D5B548-47F8-C1A0-85CB-B25DF3D36BF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7039998" y="3472771"/>
            <a:ext cx="1472283" cy="10015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050">
                <a:solidFill>
                  <a:schemeClr val="bg1"/>
                </a:solidFill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A1E14EBF-89FA-0AA1-0BDB-AA8CF1D2E313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9617991" y="3472771"/>
            <a:ext cx="1472283" cy="10015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050">
                <a:solidFill>
                  <a:schemeClr val="bg1"/>
                </a:solidFill>
              </a:defRPr>
            </a:lvl1pPr>
            <a:lvl2pPr marL="1191" indent="0">
              <a:buNone/>
              <a:defRPr sz="1050">
                <a:solidFill>
                  <a:schemeClr val="bg1"/>
                </a:solidFill>
              </a:defRPr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endParaRPr lang="en-US"/>
          </a:p>
        </p:txBody>
      </p:sp>
      <p:sp>
        <p:nvSpPr>
          <p:cNvPr id="34" name="Picture Placeholder 9">
            <a:extLst>
              <a:ext uri="{FF2B5EF4-FFF2-40B4-BE49-F238E27FC236}">
                <a16:creationId xmlns:a16="http://schemas.microsoft.com/office/drawing/2014/main" id="{E8846063-2182-0DAF-B41A-04294CA6729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055688" y="3455097"/>
            <a:ext cx="592137" cy="592138"/>
          </a:xfrm>
        </p:spPr>
        <p:txBody>
          <a:bodyPr>
            <a:normAutofit/>
          </a:bodyPr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35" name="Picture Placeholder 9">
            <a:extLst>
              <a:ext uri="{FF2B5EF4-FFF2-40B4-BE49-F238E27FC236}">
                <a16:creationId xmlns:a16="http://schemas.microsoft.com/office/drawing/2014/main" id="{9F66C4FC-C8E0-6E97-AEB5-34F05FF57FD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632201" y="3455097"/>
            <a:ext cx="592137" cy="592138"/>
          </a:xfrm>
        </p:spPr>
        <p:txBody>
          <a:bodyPr>
            <a:normAutofit/>
          </a:bodyPr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36" name="Picture Placeholder 9">
            <a:extLst>
              <a:ext uri="{FF2B5EF4-FFF2-40B4-BE49-F238E27FC236}">
                <a16:creationId xmlns:a16="http://schemas.microsoft.com/office/drawing/2014/main" id="{348044E1-E528-78D0-BC63-2F2C387F8F0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218239" y="3455097"/>
            <a:ext cx="592137" cy="592138"/>
          </a:xfrm>
        </p:spPr>
        <p:txBody>
          <a:bodyPr>
            <a:normAutofit/>
          </a:bodyPr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37" name="Picture Placeholder 9">
            <a:extLst>
              <a:ext uri="{FF2B5EF4-FFF2-40B4-BE49-F238E27FC236}">
                <a16:creationId xmlns:a16="http://schemas.microsoft.com/office/drawing/2014/main" id="{220AEFA4-C950-9FD3-75DE-F54E3150BC2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802405" y="3455097"/>
            <a:ext cx="592137" cy="592138"/>
          </a:xfrm>
        </p:spPr>
        <p:txBody>
          <a:bodyPr>
            <a:normAutofit/>
          </a:bodyPr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38" name="Text Placeholder 6">
            <a:extLst>
              <a:ext uri="{FF2B5EF4-FFF2-40B4-BE49-F238E27FC236}">
                <a16:creationId xmlns:a16="http://schemas.microsoft.com/office/drawing/2014/main" id="{A0F819B5-BCAE-F73B-FF47-CFB137D104C6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1854872" y="4773841"/>
            <a:ext cx="1472282" cy="10015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050">
                <a:solidFill>
                  <a:schemeClr val="bg1"/>
                </a:solidFill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9" name="Text Placeholder 6">
            <a:extLst>
              <a:ext uri="{FF2B5EF4-FFF2-40B4-BE49-F238E27FC236}">
                <a16:creationId xmlns:a16="http://schemas.microsoft.com/office/drawing/2014/main" id="{F36F739B-7756-2925-B7DF-D918994C1D2D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4442540" y="4773841"/>
            <a:ext cx="1489247" cy="10015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050">
                <a:solidFill>
                  <a:schemeClr val="bg1"/>
                </a:solidFill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0" name="Text Placeholder 6">
            <a:extLst>
              <a:ext uri="{FF2B5EF4-FFF2-40B4-BE49-F238E27FC236}">
                <a16:creationId xmlns:a16="http://schemas.microsoft.com/office/drawing/2014/main" id="{D04E1393-9FE4-9267-3C85-FCE7E64C47C3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7037495" y="4773841"/>
            <a:ext cx="1472283" cy="10015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050">
                <a:solidFill>
                  <a:schemeClr val="bg1"/>
                </a:solidFill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Text Placeholder 6">
            <a:extLst>
              <a:ext uri="{FF2B5EF4-FFF2-40B4-BE49-F238E27FC236}">
                <a16:creationId xmlns:a16="http://schemas.microsoft.com/office/drawing/2014/main" id="{CB1A86E2-76BB-6E10-60E9-FC608778D196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9615488" y="4773841"/>
            <a:ext cx="1472283" cy="10015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050">
                <a:solidFill>
                  <a:schemeClr val="bg1"/>
                </a:solidFill>
              </a:defRPr>
            </a:lvl1pPr>
            <a:lvl2pPr marL="1191" indent="0">
              <a:buNone/>
              <a:defRPr sz="1050">
                <a:solidFill>
                  <a:schemeClr val="bg1"/>
                </a:solidFill>
              </a:defRPr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endParaRPr lang="en-US"/>
          </a:p>
        </p:txBody>
      </p:sp>
      <p:sp>
        <p:nvSpPr>
          <p:cNvPr id="42" name="Picture Placeholder 9">
            <a:extLst>
              <a:ext uri="{FF2B5EF4-FFF2-40B4-BE49-F238E27FC236}">
                <a16:creationId xmlns:a16="http://schemas.microsoft.com/office/drawing/2014/main" id="{2BB0F1E7-1927-80CB-F020-C545582E5C24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1053185" y="4756167"/>
            <a:ext cx="592137" cy="592138"/>
          </a:xfrm>
        </p:spPr>
        <p:txBody>
          <a:bodyPr>
            <a:normAutofit/>
          </a:bodyPr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3" name="Picture Placeholder 9">
            <a:extLst>
              <a:ext uri="{FF2B5EF4-FFF2-40B4-BE49-F238E27FC236}">
                <a16:creationId xmlns:a16="http://schemas.microsoft.com/office/drawing/2014/main" id="{BD1EEA66-21A6-3B66-B0E9-FA843222243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29698" y="4756167"/>
            <a:ext cx="592137" cy="592138"/>
          </a:xfrm>
        </p:spPr>
        <p:txBody>
          <a:bodyPr>
            <a:normAutofit/>
          </a:bodyPr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4" name="Picture Placeholder 9">
            <a:extLst>
              <a:ext uri="{FF2B5EF4-FFF2-40B4-BE49-F238E27FC236}">
                <a16:creationId xmlns:a16="http://schemas.microsoft.com/office/drawing/2014/main" id="{C3F1F65C-2248-9CEC-F37A-3B3AB23B1662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215736" y="4756167"/>
            <a:ext cx="592137" cy="592138"/>
          </a:xfrm>
        </p:spPr>
        <p:txBody>
          <a:bodyPr>
            <a:normAutofit/>
          </a:bodyPr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5" name="Picture Placeholder 9">
            <a:extLst>
              <a:ext uri="{FF2B5EF4-FFF2-40B4-BE49-F238E27FC236}">
                <a16:creationId xmlns:a16="http://schemas.microsoft.com/office/drawing/2014/main" id="{AC373CA9-E1F0-E5A3-FA8D-7614E08D029E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799902" y="4756167"/>
            <a:ext cx="592137" cy="592138"/>
          </a:xfrm>
        </p:spPr>
        <p:txBody>
          <a:bodyPr>
            <a:normAutofit/>
          </a:bodyPr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82325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hir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5">
            <a:extLst>
              <a:ext uri="{FF2B5EF4-FFF2-40B4-BE49-F238E27FC236}">
                <a16:creationId xmlns:a16="http://schemas.microsoft.com/office/drawing/2014/main" id="{B2C3D53E-24A2-CB48-B93E-AA74FB04209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32738" y="0"/>
            <a:ext cx="4259261" cy="6857999"/>
          </a:xfrm>
          <a:prstGeom prst="rect">
            <a:avLst/>
          </a:prstGeom>
          <a:solidFill>
            <a:srgbClr val="C9EC51"/>
          </a:solidFill>
        </p:spPr>
        <p:txBody>
          <a:bodyPr/>
          <a:lstStyle>
            <a:lvl1pPr marL="0" indent="0">
              <a:buNone/>
              <a:defRPr sz="1200"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258298-E4FB-033C-DB11-4A119F66B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7" y="1094514"/>
            <a:ext cx="6624637" cy="33675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C74BCCC3-9D39-3D01-10B5-64386A3BEB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25013" y="6147544"/>
            <a:ext cx="201478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fld id="{7F185FD8-631D-A048-9C72-547576F9F4A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 15">
            <a:extLst>
              <a:ext uri="{FF2B5EF4-FFF2-40B4-BE49-F238E27FC236}">
                <a16:creationId xmlns:a16="http://schemas.microsoft.com/office/drawing/2014/main" id="{9D5421C5-E20D-7BFB-0AE2-4476F837EB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>
                <a:solidFill>
                  <a:srgbClr val="211D1E"/>
                </a:solidFill>
              </a:rPr>
              <a:t>Baker Tilly </a:t>
            </a:r>
            <a:r>
              <a:rPr lang="en-GB">
                <a:solidFill>
                  <a:schemeClr val="accent1"/>
                </a:solidFill>
              </a:rPr>
              <a:t>|</a:t>
            </a:r>
            <a:r>
              <a:rPr lang="en-GB">
                <a:solidFill>
                  <a:srgbClr val="211D1E"/>
                </a:solidFill>
              </a:rPr>
              <a:t> Presentation toolkit 2025</a:t>
            </a: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E9207F7D-57AA-655E-A211-EC2D8A2006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688" y="2151273"/>
            <a:ext cx="6624637" cy="36122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389E92B3-4BC9-A0C3-9222-96C9783C6C1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89400 w 12192000"/>
              <a:gd name="connsiteY0" fmla="*/ 90000 h 6858000"/>
              <a:gd name="connsiteX1" fmla="*/ 89400 w 12192000"/>
              <a:gd name="connsiteY1" fmla="*/ 6768000 h 6858000"/>
              <a:gd name="connsiteX2" fmla="*/ 12102600 w 12192000"/>
              <a:gd name="connsiteY2" fmla="*/ 6768000 h 6858000"/>
              <a:gd name="connsiteX3" fmla="*/ 12102600 w 12192000"/>
              <a:gd name="connsiteY3" fmla="*/ 900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89400" y="90000"/>
                </a:moveTo>
                <a:lnTo>
                  <a:pt x="89400" y="6768000"/>
                </a:lnTo>
                <a:lnTo>
                  <a:pt x="12102600" y="6768000"/>
                </a:lnTo>
                <a:lnTo>
                  <a:pt x="12102600" y="90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03287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5">
            <a:extLst>
              <a:ext uri="{FF2B5EF4-FFF2-40B4-BE49-F238E27FC236}">
                <a16:creationId xmlns:a16="http://schemas.microsoft.com/office/drawing/2014/main" id="{B2C3D53E-24A2-CB48-B93E-AA74FB04209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03950" y="0"/>
            <a:ext cx="5988049" cy="6857999"/>
          </a:xfrm>
          <a:prstGeom prst="rect">
            <a:avLst/>
          </a:prstGeom>
          <a:solidFill>
            <a:srgbClr val="C9EC51"/>
          </a:solidFill>
        </p:spPr>
        <p:txBody>
          <a:bodyPr/>
          <a:lstStyle>
            <a:lvl1pPr marL="0" indent="0">
              <a:buNone/>
              <a:defRPr sz="1200"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258298-E4FB-033C-DB11-4A119F66B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1094514"/>
            <a:ext cx="4895850" cy="33675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C74BCCC3-9D39-3D01-10B5-64386A3BEB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25013" y="6147544"/>
            <a:ext cx="201478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fld id="{7F185FD8-631D-A048-9C72-547576F9F4A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 15">
            <a:extLst>
              <a:ext uri="{FF2B5EF4-FFF2-40B4-BE49-F238E27FC236}">
                <a16:creationId xmlns:a16="http://schemas.microsoft.com/office/drawing/2014/main" id="{9D5421C5-E20D-7BFB-0AE2-4476F837EB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>
                <a:solidFill>
                  <a:srgbClr val="211D1E"/>
                </a:solidFill>
              </a:rPr>
              <a:t>Baker Tilly </a:t>
            </a:r>
            <a:r>
              <a:rPr lang="en-GB">
                <a:solidFill>
                  <a:schemeClr val="accent1"/>
                </a:solidFill>
              </a:rPr>
              <a:t>|</a:t>
            </a:r>
            <a:r>
              <a:rPr lang="en-GB">
                <a:solidFill>
                  <a:srgbClr val="211D1E"/>
                </a:solidFill>
              </a:rPr>
              <a:t> Presentation toolkit 2025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E4BC4C6A-C733-5F4D-E75D-F777C7FDB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688" y="2151273"/>
            <a:ext cx="4895850" cy="36122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E6CD74E2-31D8-4AF1-15F4-D1A4582CC8D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89400 w 12192000"/>
              <a:gd name="connsiteY0" fmla="*/ 90000 h 6858000"/>
              <a:gd name="connsiteX1" fmla="*/ 89400 w 12192000"/>
              <a:gd name="connsiteY1" fmla="*/ 6768000 h 6858000"/>
              <a:gd name="connsiteX2" fmla="*/ 12102600 w 12192000"/>
              <a:gd name="connsiteY2" fmla="*/ 6768000 h 6858000"/>
              <a:gd name="connsiteX3" fmla="*/ 12102600 w 12192000"/>
              <a:gd name="connsiteY3" fmla="*/ 900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89400" y="90000"/>
                </a:moveTo>
                <a:lnTo>
                  <a:pt x="89400" y="6768000"/>
                </a:lnTo>
                <a:lnTo>
                  <a:pt x="12102600" y="6768000"/>
                </a:lnTo>
                <a:lnTo>
                  <a:pt x="12102600" y="90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03959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hird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5">
            <a:extLst>
              <a:ext uri="{FF2B5EF4-FFF2-40B4-BE49-F238E27FC236}">
                <a16:creationId xmlns:a16="http://schemas.microsoft.com/office/drawing/2014/main" id="{B2C3D53E-24A2-CB48-B93E-AA74FB04209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75164" y="0"/>
            <a:ext cx="7716836" cy="6857999"/>
          </a:xfrm>
          <a:prstGeom prst="rect">
            <a:avLst/>
          </a:prstGeom>
          <a:solidFill>
            <a:srgbClr val="C9EC51"/>
          </a:solidFill>
        </p:spPr>
        <p:txBody>
          <a:bodyPr/>
          <a:lstStyle>
            <a:lvl1pPr marL="0" indent="0">
              <a:buNone/>
              <a:defRPr sz="1200"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258298-E4FB-033C-DB11-4A119F66B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1094514"/>
            <a:ext cx="3168650" cy="66915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C74BCCC3-9D39-3D01-10B5-64386A3BEB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25013" y="6147544"/>
            <a:ext cx="201478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fld id="{7F185FD8-631D-A048-9C72-547576F9F4A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 15">
            <a:extLst>
              <a:ext uri="{FF2B5EF4-FFF2-40B4-BE49-F238E27FC236}">
                <a16:creationId xmlns:a16="http://schemas.microsoft.com/office/drawing/2014/main" id="{9D5421C5-E20D-7BFB-0AE2-4476F837EB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368433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>
                <a:solidFill>
                  <a:srgbClr val="211D1E"/>
                </a:solidFill>
              </a:rPr>
              <a:t>Baker Tilly </a:t>
            </a:r>
            <a:r>
              <a:rPr lang="en-GB">
                <a:solidFill>
                  <a:schemeClr val="accent1"/>
                </a:solidFill>
              </a:rPr>
              <a:t>|</a:t>
            </a:r>
            <a:r>
              <a:rPr lang="en-GB">
                <a:solidFill>
                  <a:srgbClr val="211D1E"/>
                </a:solidFill>
              </a:rPr>
              <a:t> Presentation toolkit 2025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FD91A82F-90D4-4A42-B229-2FA1429EA0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688" y="2151273"/>
            <a:ext cx="3168650" cy="36122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5886A600-1D09-9AC7-6210-733534A36BA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89400 w 12192000"/>
              <a:gd name="connsiteY0" fmla="*/ 90000 h 6858000"/>
              <a:gd name="connsiteX1" fmla="*/ 89400 w 12192000"/>
              <a:gd name="connsiteY1" fmla="*/ 6768000 h 6858000"/>
              <a:gd name="connsiteX2" fmla="*/ 12102600 w 12192000"/>
              <a:gd name="connsiteY2" fmla="*/ 6768000 h 6858000"/>
              <a:gd name="connsiteX3" fmla="*/ 12102600 w 12192000"/>
              <a:gd name="connsiteY3" fmla="*/ 900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89400" y="90000"/>
                </a:moveTo>
                <a:lnTo>
                  <a:pt x="89400" y="6768000"/>
                </a:lnTo>
                <a:lnTo>
                  <a:pt x="12102600" y="6768000"/>
                </a:lnTo>
                <a:lnTo>
                  <a:pt x="12102600" y="90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29614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hird image L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5">
            <a:extLst>
              <a:ext uri="{FF2B5EF4-FFF2-40B4-BE49-F238E27FC236}">
                <a16:creationId xmlns:a16="http://schemas.microsoft.com/office/drawing/2014/main" id="{B2C3D53E-24A2-CB48-B93E-AA74FB04209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4224338" cy="6857999"/>
          </a:xfrm>
          <a:prstGeom prst="rect">
            <a:avLst/>
          </a:prstGeom>
          <a:solidFill>
            <a:srgbClr val="C9EC51"/>
          </a:solidFill>
        </p:spPr>
        <p:txBody>
          <a:bodyPr/>
          <a:lstStyle>
            <a:lvl1pPr marL="0" indent="0">
              <a:buNone/>
              <a:defRPr sz="1200"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258298-E4FB-033C-DB11-4A119F66B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5163" y="1094514"/>
            <a:ext cx="6624637" cy="33675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C74BCCC3-9D39-3D01-10B5-64386A3BEB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25013" y="6147544"/>
            <a:ext cx="201478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fld id="{7F185FD8-631D-A048-9C72-547576F9F4A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 15">
            <a:extLst>
              <a:ext uri="{FF2B5EF4-FFF2-40B4-BE49-F238E27FC236}">
                <a16:creationId xmlns:a16="http://schemas.microsoft.com/office/drawing/2014/main" id="{9D5421C5-E20D-7BFB-0AE2-4476F837EB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368433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>
                <a:solidFill>
                  <a:srgbClr val="211D1E"/>
                </a:solidFill>
              </a:rPr>
              <a:t>Baker Tilly </a:t>
            </a:r>
            <a:r>
              <a:rPr lang="en-GB">
                <a:solidFill>
                  <a:schemeClr val="accent1"/>
                </a:solidFill>
              </a:rPr>
              <a:t>|</a:t>
            </a:r>
            <a:r>
              <a:rPr lang="en-GB">
                <a:solidFill>
                  <a:srgbClr val="211D1E"/>
                </a:solidFill>
              </a:rPr>
              <a:t> Presentation toolkit 2025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DD967C2F-9BD7-239D-1763-3B2D8A0ED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5162" y="2151273"/>
            <a:ext cx="6624638" cy="36122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2103C655-930B-7BEC-C927-A2F9ED8C43A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89400 w 12192000"/>
              <a:gd name="connsiteY0" fmla="*/ 90000 h 6858000"/>
              <a:gd name="connsiteX1" fmla="*/ 89400 w 12192000"/>
              <a:gd name="connsiteY1" fmla="*/ 6768000 h 6858000"/>
              <a:gd name="connsiteX2" fmla="*/ 12102600 w 12192000"/>
              <a:gd name="connsiteY2" fmla="*/ 6768000 h 6858000"/>
              <a:gd name="connsiteX3" fmla="*/ 12102600 w 12192000"/>
              <a:gd name="connsiteY3" fmla="*/ 900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89400" y="90000"/>
                </a:moveTo>
                <a:lnTo>
                  <a:pt x="89400" y="6768000"/>
                </a:lnTo>
                <a:lnTo>
                  <a:pt x="12102600" y="6768000"/>
                </a:lnTo>
                <a:lnTo>
                  <a:pt x="12102600" y="90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50762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 L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5">
            <a:extLst>
              <a:ext uri="{FF2B5EF4-FFF2-40B4-BE49-F238E27FC236}">
                <a16:creationId xmlns:a16="http://schemas.microsoft.com/office/drawing/2014/main" id="{B2C3D53E-24A2-CB48-B93E-AA74FB04209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951538" cy="6857999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200"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258298-E4FB-033C-DB11-4A119F66B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463" y="1094514"/>
            <a:ext cx="4859338" cy="8922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C74BCCC3-9D39-3D01-10B5-64386A3BEB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25013" y="6147544"/>
            <a:ext cx="201478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fld id="{7F185FD8-631D-A048-9C72-547576F9F4A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 15">
            <a:extLst>
              <a:ext uri="{FF2B5EF4-FFF2-40B4-BE49-F238E27FC236}">
                <a16:creationId xmlns:a16="http://schemas.microsoft.com/office/drawing/2014/main" id="{9D5421C5-E20D-7BFB-0AE2-4476F837EB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>
                <a:solidFill>
                  <a:srgbClr val="211D1E"/>
                </a:solidFill>
              </a:rPr>
              <a:t>Baker Tilly </a:t>
            </a:r>
            <a:r>
              <a:rPr lang="en-GB">
                <a:solidFill>
                  <a:schemeClr val="accent1"/>
                </a:solidFill>
              </a:rPr>
              <a:t>|</a:t>
            </a:r>
            <a:r>
              <a:rPr lang="en-GB">
                <a:solidFill>
                  <a:srgbClr val="211D1E"/>
                </a:solidFill>
              </a:rPr>
              <a:t> Presentation toolkit 2025</a:t>
            </a: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3AA871AD-8CFF-8B6B-4A3F-AA47F5CA8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0462" y="2151273"/>
            <a:ext cx="4859337" cy="36122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FFBFE9B6-9C0E-FD57-181B-DC19D5A4425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89400 w 12192000"/>
              <a:gd name="connsiteY0" fmla="*/ 90000 h 6858000"/>
              <a:gd name="connsiteX1" fmla="*/ 89400 w 12192000"/>
              <a:gd name="connsiteY1" fmla="*/ 6768000 h 6858000"/>
              <a:gd name="connsiteX2" fmla="*/ 12102600 w 12192000"/>
              <a:gd name="connsiteY2" fmla="*/ 6768000 h 6858000"/>
              <a:gd name="connsiteX3" fmla="*/ 12102600 w 12192000"/>
              <a:gd name="connsiteY3" fmla="*/ 900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89400" y="90000"/>
                </a:moveTo>
                <a:lnTo>
                  <a:pt x="89400" y="6768000"/>
                </a:lnTo>
                <a:lnTo>
                  <a:pt x="12102600" y="6768000"/>
                </a:lnTo>
                <a:lnTo>
                  <a:pt x="12102600" y="90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08477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hirds image L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5">
            <a:extLst>
              <a:ext uri="{FF2B5EF4-FFF2-40B4-BE49-F238E27FC236}">
                <a16:creationId xmlns:a16="http://schemas.microsoft.com/office/drawing/2014/main" id="{B2C3D53E-24A2-CB48-B93E-AA74FB04209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680325" cy="6857999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200"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258298-E4FB-033C-DB11-4A119F66B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2738" y="1094514"/>
            <a:ext cx="3168650" cy="66915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C74BCCC3-9D39-3D01-10B5-64386A3BEB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25013" y="6147544"/>
            <a:ext cx="201478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fld id="{7F185FD8-631D-A048-9C72-547576F9F4A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 15">
            <a:extLst>
              <a:ext uri="{FF2B5EF4-FFF2-40B4-BE49-F238E27FC236}">
                <a16:creationId xmlns:a16="http://schemas.microsoft.com/office/drawing/2014/main" id="{9D5421C5-E20D-7BFB-0AE2-4476F837EB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368433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>
                <a:solidFill>
                  <a:srgbClr val="211D1E"/>
                </a:solidFill>
              </a:rPr>
              <a:t>Baker Tilly </a:t>
            </a:r>
            <a:r>
              <a:rPr lang="en-GB">
                <a:solidFill>
                  <a:schemeClr val="accent1"/>
                </a:solidFill>
              </a:rPr>
              <a:t>|</a:t>
            </a:r>
            <a:r>
              <a:rPr lang="en-GB">
                <a:solidFill>
                  <a:srgbClr val="211D1E"/>
                </a:solidFill>
              </a:rPr>
              <a:t> Presentation toolkit 2025</a:t>
            </a: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BD3D558B-C44B-35C7-182C-7CA5599CA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1150" y="2151273"/>
            <a:ext cx="3168650" cy="36122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C0B3A883-9E81-B1E0-E7AA-32412B3EE6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89400 w 12192000"/>
              <a:gd name="connsiteY0" fmla="*/ 90000 h 6858000"/>
              <a:gd name="connsiteX1" fmla="*/ 89400 w 12192000"/>
              <a:gd name="connsiteY1" fmla="*/ 6768000 h 6858000"/>
              <a:gd name="connsiteX2" fmla="*/ 12102600 w 12192000"/>
              <a:gd name="connsiteY2" fmla="*/ 6768000 h 6858000"/>
              <a:gd name="connsiteX3" fmla="*/ 12102600 w 12192000"/>
              <a:gd name="connsiteY3" fmla="*/ 900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89400" y="90000"/>
                </a:moveTo>
                <a:lnTo>
                  <a:pt x="89400" y="6768000"/>
                </a:lnTo>
                <a:lnTo>
                  <a:pt x="12102600" y="6768000"/>
                </a:lnTo>
                <a:lnTo>
                  <a:pt x="12102600" y="90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20997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5">
            <a:extLst>
              <a:ext uri="{FF2B5EF4-FFF2-40B4-BE49-F238E27FC236}">
                <a16:creationId xmlns:a16="http://schemas.microsoft.com/office/drawing/2014/main" id="{B2C3D53E-24A2-CB48-B93E-AA74FB04209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40463" y="0"/>
            <a:ext cx="5951536" cy="6857999"/>
          </a:xfrm>
          <a:prstGeom prst="rect">
            <a:avLst/>
          </a:prstGeom>
          <a:solidFill>
            <a:srgbClr val="C9EC51"/>
          </a:solidFill>
        </p:spPr>
        <p:txBody>
          <a:bodyPr/>
          <a:lstStyle>
            <a:lvl1pPr marL="0" indent="0">
              <a:buNone/>
              <a:defRPr sz="1200"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258298-E4FB-033C-DB11-4A119F66B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1094514"/>
            <a:ext cx="4895850" cy="44903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</a:t>
            </a:r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C74BCCC3-9D39-3D01-10B5-64386A3BEB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25013" y="6147544"/>
            <a:ext cx="201478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fld id="{7F185FD8-631D-A048-9C72-547576F9F4A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 15">
            <a:extLst>
              <a:ext uri="{FF2B5EF4-FFF2-40B4-BE49-F238E27FC236}">
                <a16:creationId xmlns:a16="http://schemas.microsoft.com/office/drawing/2014/main" id="{9D5421C5-E20D-7BFB-0AE2-4476F837EB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>
                <a:solidFill>
                  <a:srgbClr val="211D1E"/>
                </a:solidFill>
              </a:rPr>
              <a:t>Baker Tilly </a:t>
            </a:r>
            <a:r>
              <a:rPr lang="en-GB">
                <a:solidFill>
                  <a:schemeClr val="accent1"/>
                </a:solidFill>
              </a:rPr>
              <a:t>|</a:t>
            </a:r>
            <a:r>
              <a:rPr lang="en-GB">
                <a:solidFill>
                  <a:srgbClr val="211D1E"/>
                </a:solidFill>
              </a:rPr>
              <a:t> Presentation toolkit 2025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E4BC4C6A-C733-5F4D-E75D-F777C7FDB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688" y="2151273"/>
            <a:ext cx="4895850" cy="36122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A5E9483-D5CF-27A0-7369-8BD800F9FD3A}"/>
              </a:ext>
            </a:extLst>
          </p:cNvPr>
          <p:cNvSpPr/>
          <p:nvPr userDrawn="1"/>
        </p:nvSpPr>
        <p:spPr>
          <a:xfrm>
            <a:off x="6240463" y="0"/>
            <a:ext cx="2422273" cy="6858000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6CCDC73E-C4AE-724C-508F-D8553E72FB3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89400 w 12192000"/>
              <a:gd name="connsiteY0" fmla="*/ 90000 h 6858000"/>
              <a:gd name="connsiteX1" fmla="*/ 89400 w 12192000"/>
              <a:gd name="connsiteY1" fmla="*/ 6768000 h 6858000"/>
              <a:gd name="connsiteX2" fmla="*/ 12102600 w 12192000"/>
              <a:gd name="connsiteY2" fmla="*/ 6768000 h 6858000"/>
              <a:gd name="connsiteX3" fmla="*/ 12102600 w 12192000"/>
              <a:gd name="connsiteY3" fmla="*/ 900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89400" y="90000"/>
                </a:moveTo>
                <a:lnTo>
                  <a:pt x="89400" y="6768000"/>
                </a:lnTo>
                <a:lnTo>
                  <a:pt x="12102600" y="6768000"/>
                </a:lnTo>
                <a:lnTo>
                  <a:pt x="12102600" y="90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4E558D21-B517-52E2-483F-2F57BF0B0B09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467222" y="2133600"/>
            <a:ext cx="1943102" cy="36298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algn="l"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767989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067" userDrawn="1">
          <p15:clr>
            <a:srgbClr val="FBAE40"/>
          </p15:clr>
        </p15:guide>
        <p15:guide id="2" pos="529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charcoa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14">
            <a:extLst>
              <a:ext uri="{FF2B5EF4-FFF2-40B4-BE49-F238E27FC236}">
                <a16:creationId xmlns:a16="http://schemas.microsoft.com/office/drawing/2014/main" id="{F8CDA9DE-905F-D443-5BB2-C13636EF83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25013" y="6147544"/>
            <a:ext cx="201478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fld id="{7F185FD8-631D-A048-9C72-547576F9F4A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15">
            <a:extLst>
              <a:ext uri="{FF2B5EF4-FFF2-40B4-BE49-F238E27FC236}">
                <a16:creationId xmlns:a16="http://schemas.microsoft.com/office/drawing/2014/main" id="{088C6A20-E2B6-1FBF-A2CB-5BF75EBF2B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/>
              <a:t>Baker Tilly </a:t>
            </a:r>
            <a:r>
              <a:rPr lang="en-GB">
                <a:solidFill>
                  <a:schemeClr val="accent1"/>
                </a:solidFill>
              </a:rPr>
              <a:t>|</a:t>
            </a:r>
            <a:r>
              <a:rPr lang="en-GB"/>
              <a:t> Presentation toolkit 2025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2E2AEDA5-84AC-A734-E9F1-F1D4A909A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1094514"/>
            <a:ext cx="10044112" cy="44903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236CB4E2-447A-6717-7D9E-B875CC04AE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688" y="2151273"/>
            <a:ext cx="10044112" cy="36122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82367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full ima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5">
            <a:extLst>
              <a:ext uri="{FF2B5EF4-FFF2-40B4-BE49-F238E27FC236}">
                <a16:creationId xmlns:a16="http://schemas.microsoft.com/office/drawing/2014/main" id="{56B239BF-CB82-4937-8167-D54976392EA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C9EC5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10BED3-3036-17EF-C6AA-E654848C3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1094514"/>
            <a:ext cx="10044112" cy="33675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16164946-227A-6B4F-0FA8-FC3EC9ED8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688" y="2151273"/>
            <a:ext cx="10044112" cy="36122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72BF8762-F82B-A72B-8B9C-88C36A0D78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25013" y="6147544"/>
            <a:ext cx="201478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fld id="{7F185FD8-631D-A048-9C72-547576F9F4A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 15">
            <a:extLst>
              <a:ext uri="{FF2B5EF4-FFF2-40B4-BE49-F238E27FC236}">
                <a16:creationId xmlns:a16="http://schemas.microsoft.com/office/drawing/2014/main" id="{F7821D9D-712A-97EB-08C9-34E8C7DB25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>
                <a:solidFill>
                  <a:srgbClr val="211D1E"/>
                </a:solidFill>
              </a:rPr>
              <a:t>Baker Tilly </a:t>
            </a:r>
            <a:r>
              <a:rPr lang="en-GB">
                <a:solidFill>
                  <a:schemeClr val="accent1"/>
                </a:solidFill>
              </a:rPr>
              <a:t>|</a:t>
            </a:r>
            <a:r>
              <a:rPr lang="en-GB">
                <a:solidFill>
                  <a:srgbClr val="211D1E"/>
                </a:solidFill>
              </a:rPr>
              <a:t> Presentation toolkit 2025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52AF155C-341A-F58A-EE7B-164460A4DFF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89400 w 12192000"/>
              <a:gd name="connsiteY0" fmla="*/ 90000 h 6858000"/>
              <a:gd name="connsiteX1" fmla="*/ 89400 w 12192000"/>
              <a:gd name="connsiteY1" fmla="*/ 6768000 h 6858000"/>
              <a:gd name="connsiteX2" fmla="*/ 12102600 w 12192000"/>
              <a:gd name="connsiteY2" fmla="*/ 6768000 h 6858000"/>
              <a:gd name="connsiteX3" fmla="*/ 12102600 w 12192000"/>
              <a:gd name="connsiteY3" fmla="*/ 900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89400" y="90000"/>
                </a:moveTo>
                <a:lnTo>
                  <a:pt x="89400" y="6768000"/>
                </a:lnTo>
                <a:lnTo>
                  <a:pt x="12102600" y="6768000"/>
                </a:lnTo>
                <a:lnTo>
                  <a:pt x="12102600" y="90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5969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 out black">
    <p:bg>
      <p:bgPr>
        <a:solidFill>
          <a:srgbClr val="C9EC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055274F-520D-E322-635F-72576B23EF2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solidFill>
            <a:srgbClr val="C9EC51"/>
          </a:solidFill>
        </p:spPr>
        <p:txBody>
          <a:bodyPr/>
          <a:lstStyle/>
          <a:p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E7E88F49-FB1A-A9E1-CC9F-722AB739AD45}"/>
              </a:ext>
            </a:extLst>
          </p:cNvPr>
          <p:cNvSpPr/>
          <p:nvPr userDrawn="1"/>
        </p:nvSpPr>
        <p:spPr>
          <a:xfrm>
            <a:off x="2747963" y="1090572"/>
            <a:ext cx="6624637" cy="4678404"/>
          </a:xfrm>
          <a:custGeom>
            <a:avLst/>
            <a:gdLst>
              <a:gd name="connsiteX0" fmla="*/ 0 w 6624637"/>
              <a:gd name="connsiteY0" fmla="*/ 0 h 4678404"/>
              <a:gd name="connsiteX1" fmla="*/ 3022774 w 6624637"/>
              <a:gd name="connsiteY1" fmla="*/ 0 h 4678404"/>
              <a:gd name="connsiteX2" fmla="*/ 3312317 w 6624637"/>
              <a:gd name="connsiteY2" fmla="*/ 403606 h 4678404"/>
              <a:gd name="connsiteX3" fmla="*/ 3601861 w 6624637"/>
              <a:gd name="connsiteY3" fmla="*/ 0 h 4678404"/>
              <a:gd name="connsiteX4" fmla="*/ 6624637 w 6624637"/>
              <a:gd name="connsiteY4" fmla="*/ 0 h 4678404"/>
              <a:gd name="connsiteX5" fmla="*/ 6624637 w 6624637"/>
              <a:gd name="connsiteY5" fmla="*/ 4678404 h 4678404"/>
              <a:gd name="connsiteX6" fmla="*/ 0 w 6624637"/>
              <a:gd name="connsiteY6" fmla="*/ 4678404 h 467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24637" h="4678404">
                <a:moveTo>
                  <a:pt x="0" y="0"/>
                </a:moveTo>
                <a:lnTo>
                  <a:pt x="3022774" y="0"/>
                </a:lnTo>
                <a:lnTo>
                  <a:pt x="3312317" y="403606"/>
                </a:lnTo>
                <a:lnTo>
                  <a:pt x="3601861" y="0"/>
                </a:lnTo>
                <a:lnTo>
                  <a:pt x="6624637" y="0"/>
                </a:lnTo>
                <a:lnTo>
                  <a:pt x="6624637" y="4678404"/>
                </a:lnTo>
                <a:lnTo>
                  <a:pt x="0" y="4678404"/>
                </a:lnTo>
                <a:close/>
              </a:path>
            </a:pathLst>
          </a:custGeom>
          <a:solidFill>
            <a:srgbClr val="2B303A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3320891" y="2908013"/>
            <a:ext cx="5478780" cy="235931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-15" baseline="0">
                <a:ln>
                  <a:noFill/>
                </a:ln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1pPr>
            <a:lvl2pPr marL="169069" indent="-169069">
              <a:buFont typeface="Roboto Black" panose="02000000000000000000" pitchFamily="2" charset="0"/>
              <a:buChar char="−"/>
              <a:defRPr sz="1200" spc="-15" baseline="0">
                <a:ln>
                  <a:noFill/>
                </a:ln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257175" indent="-128588">
              <a:buFont typeface="Roboto Light" panose="02000000000000000000" pitchFamily="2" charset="0"/>
              <a:buChar char="-"/>
              <a:tabLst/>
              <a:defRPr sz="1050" spc="-15" baseline="0">
                <a:ln>
                  <a:noFill/>
                </a:ln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200">
                <a:ln>
                  <a:noFill/>
                </a:ln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sz="1200">
                <a:ln>
                  <a:noFill/>
                </a:ln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Edit body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3320891" y="1992429"/>
            <a:ext cx="5478780" cy="565146"/>
          </a:xfrm>
          <a:prstGeom prst="rect">
            <a:avLst/>
          </a:prstGeom>
        </p:spPr>
        <p:txBody>
          <a:bodyPr lIns="0" tIns="72000" rIns="0" bIns="0" anchor="t"/>
          <a:lstStyle>
            <a:lvl1pPr algn="ctr">
              <a:lnSpc>
                <a:spcPct val="100000"/>
              </a:lnSpc>
              <a:defRPr sz="3200" b="0" i="0" spc="-15" baseline="0">
                <a:solidFill>
                  <a:schemeClr val="bg1"/>
                </a:solidFill>
                <a:latin typeface="Carnac ExtraBold" panose="02000503000000020004" pitchFamily="2" charset="77"/>
                <a:ea typeface="Roboto Light" panose="02000000000000000000" pitchFamily="2" charset="0"/>
              </a:defRPr>
            </a:lvl1pPr>
          </a:lstStyle>
          <a:p>
            <a:r>
              <a:rPr lang="en-US"/>
              <a:t>Click to edit title style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20891" y="1758363"/>
            <a:ext cx="5478780" cy="14442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1000" cap="all" spc="38" baseline="0">
                <a:solidFill>
                  <a:schemeClr val="accent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en-US"/>
              <a:t>Edit preheader</a:t>
            </a:r>
          </a:p>
        </p:txBody>
      </p:sp>
      <p:sp>
        <p:nvSpPr>
          <p:cNvPr id="5" name="Slide Number Placeholder 14">
            <a:extLst>
              <a:ext uri="{FF2B5EF4-FFF2-40B4-BE49-F238E27FC236}">
                <a16:creationId xmlns:a16="http://schemas.microsoft.com/office/drawing/2014/main" id="{86DC5CF0-61EC-FEAF-C879-56764B7617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25013" y="6147544"/>
            <a:ext cx="201478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fld id="{7F185FD8-631D-A048-9C72-547576F9F4A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Footer Placeholder 15">
            <a:extLst>
              <a:ext uri="{FF2B5EF4-FFF2-40B4-BE49-F238E27FC236}">
                <a16:creationId xmlns:a16="http://schemas.microsoft.com/office/drawing/2014/main" id="{560243DB-518B-E28E-D48D-5D060E65E2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>
                <a:solidFill>
                  <a:srgbClr val="211D1E"/>
                </a:solidFill>
              </a:rPr>
              <a:t>Baker Tilly </a:t>
            </a:r>
            <a:r>
              <a:rPr lang="en-GB">
                <a:solidFill>
                  <a:schemeClr val="accent1"/>
                </a:solidFill>
              </a:rPr>
              <a:t>|</a:t>
            </a:r>
            <a:r>
              <a:rPr lang="en-GB">
                <a:solidFill>
                  <a:srgbClr val="211D1E"/>
                </a:solidFill>
              </a:rPr>
              <a:t> Presentation toolkit 2025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1616612D-37D9-EA86-3499-DC7C36A7641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89400 w 12192000"/>
              <a:gd name="connsiteY0" fmla="*/ 90000 h 6858000"/>
              <a:gd name="connsiteX1" fmla="*/ 89400 w 12192000"/>
              <a:gd name="connsiteY1" fmla="*/ 6768000 h 6858000"/>
              <a:gd name="connsiteX2" fmla="*/ 12102600 w 12192000"/>
              <a:gd name="connsiteY2" fmla="*/ 6768000 h 6858000"/>
              <a:gd name="connsiteX3" fmla="*/ 12102600 w 12192000"/>
              <a:gd name="connsiteY3" fmla="*/ 900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89400" y="90000"/>
                </a:moveTo>
                <a:lnTo>
                  <a:pt x="89400" y="6768000"/>
                </a:lnTo>
                <a:lnTo>
                  <a:pt x="12102600" y="6768000"/>
                </a:lnTo>
                <a:lnTo>
                  <a:pt x="12102600" y="90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07974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 ou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055274F-520D-E322-635F-72576B23EF2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solidFill>
            <a:srgbClr val="C9EC51"/>
          </a:solidFill>
        </p:spPr>
        <p:txBody>
          <a:bodyPr/>
          <a:lstStyle/>
          <a:p>
            <a:endParaRPr lang="en-GB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9A20A5D7-6B46-ED16-C40F-05F717CD1A02}"/>
              </a:ext>
            </a:extLst>
          </p:cNvPr>
          <p:cNvSpPr/>
          <p:nvPr userDrawn="1"/>
        </p:nvSpPr>
        <p:spPr>
          <a:xfrm>
            <a:off x="2747963" y="1090572"/>
            <a:ext cx="6624637" cy="4678404"/>
          </a:xfrm>
          <a:custGeom>
            <a:avLst/>
            <a:gdLst>
              <a:gd name="connsiteX0" fmla="*/ 0 w 6624637"/>
              <a:gd name="connsiteY0" fmla="*/ 0 h 4678404"/>
              <a:gd name="connsiteX1" fmla="*/ 3022774 w 6624637"/>
              <a:gd name="connsiteY1" fmla="*/ 0 h 4678404"/>
              <a:gd name="connsiteX2" fmla="*/ 3312317 w 6624637"/>
              <a:gd name="connsiteY2" fmla="*/ 403606 h 4678404"/>
              <a:gd name="connsiteX3" fmla="*/ 3601861 w 6624637"/>
              <a:gd name="connsiteY3" fmla="*/ 0 h 4678404"/>
              <a:gd name="connsiteX4" fmla="*/ 6624637 w 6624637"/>
              <a:gd name="connsiteY4" fmla="*/ 0 h 4678404"/>
              <a:gd name="connsiteX5" fmla="*/ 6624637 w 6624637"/>
              <a:gd name="connsiteY5" fmla="*/ 4678404 h 4678404"/>
              <a:gd name="connsiteX6" fmla="*/ 0 w 6624637"/>
              <a:gd name="connsiteY6" fmla="*/ 4678404 h 467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24637" h="4678404">
                <a:moveTo>
                  <a:pt x="0" y="0"/>
                </a:moveTo>
                <a:lnTo>
                  <a:pt x="3022774" y="0"/>
                </a:lnTo>
                <a:lnTo>
                  <a:pt x="3312317" y="403606"/>
                </a:lnTo>
                <a:lnTo>
                  <a:pt x="3601861" y="0"/>
                </a:lnTo>
                <a:lnTo>
                  <a:pt x="6624637" y="0"/>
                </a:lnTo>
                <a:lnTo>
                  <a:pt x="6624637" y="4678404"/>
                </a:lnTo>
                <a:lnTo>
                  <a:pt x="0" y="4678404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3320891" y="2908013"/>
            <a:ext cx="5478780" cy="235931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-15" baseline="0">
                <a:ln>
                  <a:noFill/>
                </a:ln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69069" indent="-169069">
              <a:buFont typeface="Roboto Black" panose="02000000000000000000" pitchFamily="2" charset="0"/>
              <a:buChar char="−"/>
              <a:defRPr sz="1200" spc="-15" baseline="0">
                <a:ln>
                  <a:noFill/>
                </a:ln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257175" indent="-128588">
              <a:buFont typeface="Roboto Light" panose="02000000000000000000" pitchFamily="2" charset="0"/>
              <a:buChar char="-"/>
              <a:tabLst/>
              <a:defRPr sz="1050" spc="-15" baseline="0">
                <a:ln>
                  <a:noFill/>
                </a:ln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200">
                <a:ln>
                  <a:noFill/>
                </a:ln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sz="1200">
                <a:ln>
                  <a:noFill/>
                </a:ln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Edit body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3320891" y="1992429"/>
            <a:ext cx="5478780" cy="565146"/>
          </a:xfrm>
          <a:prstGeom prst="rect">
            <a:avLst/>
          </a:prstGeom>
        </p:spPr>
        <p:txBody>
          <a:bodyPr lIns="0" tIns="72000" rIns="0" bIns="0" anchor="t"/>
          <a:lstStyle>
            <a:lvl1pPr algn="ctr">
              <a:lnSpc>
                <a:spcPct val="100000"/>
              </a:lnSpc>
              <a:defRPr sz="3200" b="0" i="0" spc="-15" baseline="0">
                <a:solidFill>
                  <a:schemeClr val="tx1"/>
                </a:solidFill>
                <a:latin typeface="Carnac ExtraBold" panose="02000503000000020004" pitchFamily="2" charset="77"/>
                <a:ea typeface="Roboto Light" panose="02000000000000000000" pitchFamily="2" charset="0"/>
              </a:defRPr>
            </a:lvl1pPr>
          </a:lstStyle>
          <a:p>
            <a:r>
              <a:rPr lang="en-US"/>
              <a:t>Click to edit title style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20891" y="1758363"/>
            <a:ext cx="5478780" cy="14442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1000" cap="all" spc="38" baseline="0">
                <a:solidFill>
                  <a:schemeClr val="accent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en-US"/>
              <a:t>Edit preheader</a:t>
            </a:r>
          </a:p>
        </p:txBody>
      </p:sp>
      <p:sp>
        <p:nvSpPr>
          <p:cNvPr id="3" name="Slide Number Placeholder 14">
            <a:extLst>
              <a:ext uri="{FF2B5EF4-FFF2-40B4-BE49-F238E27FC236}">
                <a16:creationId xmlns:a16="http://schemas.microsoft.com/office/drawing/2014/main" id="{B69C705B-4F38-C91C-4A32-3B8C39EACA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25013" y="6147544"/>
            <a:ext cx="201478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fld id="{7F185FD8-631D-A048-9C72-547576F9F4A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 15">
            <a:extLst>
              <a:ext uri="{FF2B5EF4-FFF2-40B4-BE49-F238E27FC236}">
                <a16:creationId xmlns:a16="http://schemas.microsoft.com/office/drawing/2014/main" id="{C7DF4EDE-AB2C-2D35-7E56-0D3BD3610D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>
                <a:solidFill>
                  <a:srgbClr val="211D1E"/>
                </a:solidFill>
              </a:rPr>
              <a:t>Baker Tilly </a:t>
            </a:r>
            <a:r>
              <a:rPr lang="en-GB">
                <a:solidFill>
                  <a:schemeClr val="accent1"/>
                </a:solidFill>
              </a:rPr>
              <a:t>|</a:t>
            </a:r>
            <a:r>
              <a:rPr lang="en-GB">
                <a:solidFill>
                  <a:srgbClr val="211D1E"/>
                </a:solidFill>
              </a:rPr>
              <a:t> Presentation toolkit 2025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1528681F-CC90-B4A1-476F-10D91CAA21D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89400 w 12192000"/>
              <a:gd name="connsiteY0" fmla="*/ 90000 h 6858000"/>
              <a:gd name="connsiteX1" fmla="*/ 89400 w 12192000"/>
              <a:gd name="connsiteY1" fmla="*/ 6768000 h 6858000"/>
              <a:gd name="connsiteX2" fmla="*/ 12102600 w 12192000"/>
              <a:gd name="connsiteY2" fmla="*/ 6768000 h 6858000"/>
              <a:gd name="connsiteX3" fmla="*/ 12102600 w 12192000"/>
              <a:gd name="connsiteY3" fmla="*/ 900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89400" y="90000"/>
                </a:moveTo>
                <a:lnTo>
                  <a:pt x="89400" y="6768000"/>
                </a:lnTo>
                <a:lnTo>
                  <a:pt x="12102600" y="6768000"/>
                </a:lnTo>
                <a:lnTo>
                  <a:pt x="12102600" y="90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2907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055274F-520D-E322-635F-72576B23EF2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solidFill>
            <a:schemeClr val="accent1"/>
          </a:solidFill>
        </p:spPr>
        <p:txBody>
          <a:bodyPr/>
          <a:lstStyle/>
          <a:p>
            <a:endParaRPr lang="en-GB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2DC8A62B-C4CD-605A-9A4F-07D63578EE50}"/>
              </a:ext>
            </a:extLst>
          </p:cNvPr>
          <p:cNvSpPr/>
          <p:nvPr userDrawn="1"/>
        </p:nvSpPr>
        <p:spPr>
          <a:xfrm>
            <a:off x="2747963" y="1090572"/>
            <a:ext cx="6624637" cy="4678404"/>
          </a:xfrm>
          <a:custGeom>
            <a:avLst/>
            <a:gdLst>
              <a:gd name="connsiteX0" fmla="*/ 0 w 6624637"/>
              <a:gd name="connsiteY0" fmla="*/ 0 h 4678404"/>
              <a:gd name="connsiteX1" fmla="*/ 3022774 w 6624637"/>
              <a:gd name="connsiteY1" fmla="*/ 0 h 4678404"/>
              <a:gd name="connsiteX2" fmla="*/ 3312317 w 6624637"/>
              <a:gd name="connsiteY2" fmla="*/ 403606 h 4678404"/>
              <a:gd name="connsiteX3" fmla="*/ 3601861 w 6624637"/>
              <a:gd name="connsiteY3" fmla="*/ 0 h 4678404"/>
              <a:gd name="connsiteX4" fmla="*/ 6624637 w 6624637"/>
              <a:gd name="connsiteY4" fmla="*/ 0 h 4678404"/>
              <a:gd name="connsiteX5" fmla="*/ 6624637 w 6624637"/>
              <a:gd name="connsiteY5" fmla="*/ 4678404 h 4678404"/>
              <a:gd name="connsiteX6" fmla="*/ 0 w 6624637"/>
              <a:gd name="connsiteY6" fmla="*/ 4678404 h 467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24637" h="4678404">
                <a:moveTo>
                  <a:pt x="0" y="0"/>
                </a:moveTo>
                <a:lnTo>
                  <a:pt x="3022774" y="0"/>
                </a:lnTo>
                <a:lnTo>
                  <a:pt x="3312317" y="403606"/>
                </a:lnTo>
                <a:lnTo>
                  <a:pt x="3601861" y="0"/>
                </a:lnTo>
                <a:lnTo>
                  <a:pt x="6624637" y="0"/>
                </a:lnTo>
                <a:lnTo>
                  <a:pt x="6624637" y="4678404"/>
                </a:lnTo>
                <a:lnTo>
                  <a:pt x="0" y="4678404"/>
                </a:lnTo>
                <a:close/>
              </a:path>
            </a:pathLst>
          </a:custGeom>
          <a:solidFill>
            <a:srgbClr val="2B303A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3320891" y="2908013"/>
            <a:ext cx="5478780" cy="201049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spc="-15" baseline="0">
                <a:ln>
                  <a:noFill/>
                </a:ln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1pPr>
            <a:lvl2pPr marL="169069" indent="-169069">
              <a:buFont typeface="Roboto Black" panose="02000000000000000000" pitchFamily="2" charset="0"/>
              <a:buChar char="−"/>
              <a:defRPr sz="1200" spc="-15" baseline="0">
                <a:ln>
                  <a:noFill/>
                </a:ln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257175" indent="-128588">
              <a:buFont typeface="Roboto Light" panose="02000000000000000000" pitchFamily="2" charset="0"/>
              <a:buChar char="-"/>
              <a:tabLst/>
              <a:defRPr sz="1050" spc="-15" baseline="0">
                <a:ln>
                  <a:noFill/>
                </a:ln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200">
                <a:ln>
                  <a:noFill/>
                </a:ln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sz="1200">
                <a:ln>
                  <a:noFill/>
                </a:ln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Edit body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20891" y="5122901"/>
            <a:ext cx="5478780" cy="14442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1000" cap="all" spc="38" baseline="0">
                <a:solidFill>
                  <a:schemeClr val="accent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en-US"/>
              <a:t>NAME, TITLE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2339655-FDD2-DC93-F6B1-694E96EEF482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80406" y="1758363"/>
            <a:ext cx="1031187" cy="741166"/>
          </a:xfrm>
          <a:prstGeom prst="rect">
            <a:avLst/>
          </a:prstGeom>
        </p:spPr>
      </p:pic>
      <p:sp>
        <p:nvSpPr>
          <p:cNvPr id="5" name="Slide Number Placeholder 14">
            <a:extLst>
              <a:ext uri="{FF2B5EF4-FFF2-40B4-BE49-F238E27FC236}">
                <a16:creationId xmlns:a16="http://schemas.microsoft.com/office/drawing/2014/main" id="{FAF79546-27F6-896B-558A-D6A087AE30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25013" y="6147544"/>
            <a:ext cx="201478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fld id="{7F185FD8-631D-A048-9C72-547576F9F4A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Footer Placeholder 15">
            <a:extLst>
              <a:ext uri="{FF2B5EF4-FFF2-40B4-BE49-F238E27FC236}">
                <a16:creationId xmlns:a16="http://schemas.microsoft.com/office/drawing/2014/main" id="{51388173-128D-52AF-14B9-60655B1F44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>
                <a:solidFill>
                  <a:srgbClr val="211D1E"/>
                </a:solidFill>
              </a:rPr>
              <a:t>Baker Tilly </a:t>
            </a:r>
            <a:r>
              <a:rPr lang="en-GB">
                <a:solidFill>
                  <a:schemeClr val="accent1"/>
                </a:solidFill>
              </a:rPr>
              <a:t>|</a:t>
            </a:r>
            <a:r>
              <a:rPr lang="en-GB">
                <a:solidFill>
                  <a:srgbClr val="211D1E"/>
                </a:solidFill>
              </a:rPr>
              <a:t> Presentation toolkit 2025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A2869882-44CD-B08F-8D65-EFC1C7FBDC2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89400 w 12192000"/>
              <a:gd name="connsiteY0" fmla="*/ 90000 h 6858000"/>
              <a:gd name="connsiteX1" fmla="*/ 89400 w 12192000"/>
              <a:gd name="connsiteY1" fmla="*/ 6768000 h 6858000"/>
              <a:gd name="connsiteX2" fmla="*/ 12102600 w 12192000"/>
              <a:gd name="connsiteY2" fmla="*/ 6768000 h 6858000"/>
              <a:gd name="connsiteX3" fmla="*/ 12102600 w 12192000"/>
              <a:gd name="connsiteY3" fmla="*/ 900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89400" y="90000"/>
                </a:moveTo>
                <a:lnTo>
                  <a:pt x="89400" y="6768000"/>
                </a:lnTo>
                <a:lnTo>
                  <a:pt x="12102600" y="6768000"/>
                </a:lnTo>
                <a:lnTo>
                  <a:pt x="12102600" y="90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43698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055274F-520D-E322-635F-72576B23EF2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solidFill>
            <a:schemeClr val="accent1"/>
          </a:solidFill>
        </p:spPr>
        <p:txBody>
          <a:bodyPr/>
          <a:lstStyle/>
          <a:p>
            <a:endParaRPr lang="en-GB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F11099D9-4103-BC74-EAB7-4CAFC8E1AC6F}"/>
              </a:ext>
            </a:extLst>
          </p:cNvPr>
          <p:cNvSpPr/>
          <p:nvPr userDrawn="1"/>
        </p:nvSpPr>
        <p:spPr>
          <a:xfrm>
            <a:off x="2747963" y="1090572"/>
            <a:ext cx="6624637" cy="4678404"/>
          </a:xfrm>
          <a:custGeom>
            <a:avLst/>
            <a:gdLst>
              <a:gd name="connsiteX0" fmla="*/ 0 w 6624637"/>
              <a:gd name="connsiteY0" fmla="*/ 0 h 4678404"/>
              <a:gd name="connsiteX1" fmla="*/ 3022774 w 6624637"/>
              <a:gd name="connsiteY1" fmla="*/ 0 h 4678404"/>
              <a:gd name="connsiteX2" fmla="*/ 3312317 w 6624637"/>
              <a:gd name="connsiteY2" fmla="*/ 403606 h 4678404"/>
              <a:gd name="connsiteX3" fmla="*/ 3601861 w 6624637"/>
              <a:gd name="connsiteY3" fmla="*/ 0 h 4678404"/>
              <a:gd name="connsiteX4" fmla="*/ 6624637 w 6624637"/>
              <a:gd name="connsiteY4" fmla="*/ 0 h 4678404"/>
              <a:gd name="connsiteX5" fmla="*/ 6624637 w 6624637"/>
              <a:gd name="connsiteY5" fmla="*/ 4678404 h 4678404"/>
              <a:gd name="connsiteX6" fmla="*/ 0 w 6624637"/>
              <a:gd name="connsiteY6" fmla="*/ 4678404 h 467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24637" h="4678404">
                <a:moveTo>
                  <a:pt x="0" y="0"/>
                </a:moveTo>
                <a:lnTo>
                  <a:pt x="3022774" y="0"/>
                </a:lnTo>
                <a:lnTo>
                  <a:pt x="3312317" y="403606"/>
                </a:lnTo>
                <a:lnTo>
                  <a:pt x="3601861" y="0"/>
                </a:lnTo>
                <a:lnTo>
                  <a:pt x="6624637" y="0"/>
                </a:lnTo>
                <a:lnTo>
                  <a:pt x="6624637" y="4678404"/>
                </a:lnTo>
                <a:lnTo>
                  <a:pt x="0" y="4678404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C8743ACB-C031-ED22-59F3-D5E330A6B9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20891" y="2908013"/>
            <a:ext cx="5478780" cy="201049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spc="-15" baseline="0">
                <a:ln>
                  <a:noFill/>
                </a:ln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69069" indent="-169069">
              <a:buFont typeface="Roboto Black" panose="02000000000000000000" pitchFamily="2" charset="0"/>
              <a:buChar char="−"/>
              <a:defRPr sz="1200" spc="-15" baseline="0">
                <a:ln>
                  <a:noFill/>
                </a:ln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257175" indent="-128588">
              <a:buFont typeface="Roboto Light" panose="02000000000000000000" pitchFamily="2" charset="0"/>
              <a:buChar char="-"/>
              <a:tabLst/>
              <a:defRPr sz="1050" spc="-15" baseline="0">
                <a:ln>
                  <a:noFill/>
                </a:ln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200">
                <a:ln>
                  <a:noFill/>
                </a:ln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sz="1200">
                <a:ln>
                  <a:noFill/>
                </a:ln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Edit body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D7D15F9-716C-ECCE-8ADC-2ECBEDAB7C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20891" y="5122901"/>
            <a:ext cx="5478780" cy="14442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1000" cap="all" spc="38" baseline="0">
                <a:solidFill>
                  <a:schemeClr val="accent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en-US"/>
              <a:t>NAME, TITLE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03E048E-A454-AFBD-66E6-3CE1C2FB7C84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80406" y="1758363"/>
            <a:ext cx="1031187" cy="741166"/>
          </a:xfrm>
          <a:prstGeom prst="rect">
            <a:avLst/>
          </a:prstGeom>
        </p:spPr>
      </p:pic>
      <p:sp>
        <p:nvSpPr>
          <p:cNvPr id="10" name="Slide Number Placeholder 14">
            <a:extLst>
              <a:ext uri="{FF2B5EF4-FFF2-40B4-BE49-F238E27FC236}">
                <a16:creationId xmlns:a16="http://schemas.microsoft.com/office/drawing/2014/main" id="{F6E33271-D217-7C27-53D0-FFCD76ED91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25013" y="6147544"/>
            <a:ext cx="201478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fld id="{7F185FD8-631D-A048-9C72-547576F9F4A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Footer Placeholder 15">
            <a:extLst>
              <a:ext uri="{FF2B5EF4-FFF2-40B4-BE49-F238E27FC236}">
                <a16:creationId xmlns:a16="http://schemas.microsoft.com/office/drawing/2014/main" id="{411B1C6F-FA44-4AD3-8320-5A510FCBE4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>
                <a:solidFill>
                  <a:srgbClr val="211D1E"/>
                </a:solidFill>
              </a:rPr>
              <a:t>Baker Tilly </a:t>
            </a:r>
            <a:r>
              <a:rPr lang="en-GB">
                <a:solidFill>
                  <a:schemeClr val="accent1"/>
                </a:solidFill>
              </a:rPr>
              <a:t>|</a:t>
            </a:r>
            <a:r>
              <a:rPr lang="en-GB">
                <a:solidFill>
                  <a:srgbClr val="211D1E"/>
                </a:solidFill>
              </a:rPr>
              <a:t> Presentation toolkit 2025</a:t>
            </a: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7DC64938-A517-875C-478E-03FE7095720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89400 w 12192000"/>
              <a:gd name="connsiteY0" fmla="*/ 90000 h 6858000"/>
              <a:gd name="connsiteX1" fmla="*/ 89400 w 12192000"/>
              <a:gd name="connsiteY1" fmla="*/ 6768000 h 6858000"/>
              <a:gd name="connsiteX2" fmla="*/ 12102600 w 12192000"/>
              <a:gd name="connsiteY2" fmla="*/ 6768000 h 6858000"/>
              <a:gd name="connsiteX3" fmla="*/ 12102600 w 12192000"/>
              <a:gd name="connsiteY3" fmla="*/ 900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89400" y="90000"/>
                </a:moveTo>
                <a:lnTo>
                  <a:pt x="89400" y="6768000"/>
                </a:lnTo>
                <a:lnTo>
                  <a:pt x="12102600" y="6768000"/>
                </a:lnTo>
                <a:lnTo>
                  <a:pt x="12102600" y="90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09093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hird copy 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5">
            <a:extLst>
              <a:ext uri="{FF2B5EF4-FFF2-40B4-BE49-F238E27FC236}">
                <a16:creationId xmlns:a16="http://schemas.microsoft.com/office/drawing/2014/main" id="{56B239BF-CB82-4937-8167-D54976392EA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C9EC5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365B51-D67F-05A4-99F8-ADFFF43A1104}"/>
              </a:ext>
            </a:extLst>
          </p:cNvPr>
          <p:cNvSpPr/>
          <p:nvPr userDrawn="1"/>
        </p:nvSpPr>
        <p:spPr>
          <a:xfrm>
            <a:off x="1" y="-1"/>
            <a:ext cx="4224338" cy="6857998"/>
          </a:xfrm>
          <a:prstGeom prst="rect">
            <a:avLst/>
          </a:prstGeom>
          <a:solidFill>
            <a:srgbClr val="2B303A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10BED3-3036-17EF-C6AA-E654848C3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9" y="1094514"/>
            <a:ext cx="2917823" cy="44903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</a:t>
            </a: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16164946-227A-6B4F-0FA8-FC3EC9ED8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689" y="2151273"/>
            <a:ext cx="2917823" cy="36122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72BF8762-F82B-A72B-8B9C-88C36A0D78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25013" y="6147544"/>
            <a:ext cx="201478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fld id="{7F185FD8-631D-A048-9C72-547576F9F4A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 15">
            <a:extLst>
              <a:ext uri="{FF2B5EF4-FFF2-40B4-BE49-F238E27FC236}">
                <a16:creationId xmlns:a16="http://schemas.microsoft.com/office/drawing/2014/main" id="{F7821D9D-712A-97EB-08C9-34E8C7DB25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/>
              <a:t>Baker Tilly </a:t>
            </a:r>
            <a:r>
              <a:rPr lang="en-GB">
                <a:solidFill>
                  <a:schemeClr val="accent1"/>
                </a:solidFill>
              </a:rPr>
              <a:t>|</a:t>
            </a:r>
            <a:r>
              <a:rPr lang="en-GB">
                <a:solidFill>
                  <a:srgbClr val="211D1E"/>
                </a:solidFill>
              </a:rPr>
              <a:t> </a:t>
            </a:r>
            <a:r>
              <a:rPr lang="en-GB"/>
              <a:t>Presentation toolkit 2025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52AF155C-341A-F58A-EE7B-164460A4DFF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89400 w 12192000"/>
              <a:gd name="connsiteY0" fmla="*/ 90000 h 6858000"/>
              <a:gd name="connsiteX1" fmla="*/ 89400 w 12192000"/>
              <a:gd name="connsiteY1" fmla="*/ 6768000 h 6858000"/>
              <a:gd name="connsiteX2" fmla="*/ 12102600 w 12192000"/>
              <a:gd name="connsiteY2" fmla="*/ 6768000 h 6858000"/>
              <a:gd name="connsiteX3" fmla="*/ 12102600 w 12192000"/>
              <a:gd name="connsiteY3" fmla="*/ 900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89400" y="90000"/>
                </a:moveTo>
                <a:lnTo>
                  <a:pt x="89400" y="6768000"/>
                </a:lnTo>
                <a:lnTo>
                  <a:pt x="12102600" y="6768000"/>
                </a:lnTo>
                <a:lnTo>
                  <a:pt x="12102600" y="90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1176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copy 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5">
            <a:extLst>
              <a:ext uri="{FF2B5EF4-FFF2-40B4-BE49-F238E27FC236}">
                <a16:creationId xmlns:a16="http://schemas.microsoft.com/office/drawing/2014/main" id="{56B239BF-CB82-4937-8167-D54976392EA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C9EC5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365B51-D67F-05A4-99F8-ADFFF43A1104}"/>
              </a:ext>
            </a:extLst>
          </p:cNvPr>
          <p:cNvSpPr/>
          <p:nvPr userDrawn="1"/>
        </p:nvSpPr>
        <p:spPr>
          <a:xfrm>
            <a:off x="-1" y="-1"/>
            <a:ext cx="6240463" cy="6857998"/>
          </a:xfrm>
          <a:prstGeom prst="rect">
            <a:avLst/>
          </a:prstGeom>
          <a:solidFill>
            <a:srgbClr val="2B303A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10BED3-3036-17EF-C6AA-E654848C3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1094514"/>
            <a:ext cx="4895849" cy="8922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16164946-227A-6B4F-0FA8-FC3EC9ED8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689" y="2151273"/>
            <a:ext cx="4895850" cy="36122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72BF8762-F82B-A72B-8B9C-88C36A0D78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25013" y="6147544"/>
            <a:ext cx="201478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fld id="{7F185FD8-631D-A048-9C72-547576F9F4A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 15">
            <a:extLst>
              <a:ext uri="{FF2B5EF4-FFF2-40B4-BE49-F238E27FC236}">
                <a16:creationId xmlns:a16="http://schemas.microsoft.com/office/drawing/2014/main" id="{F7821D9D-712A-97EB-08C9-34E8C7DB25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/>
              <a:t>Baker Tilly </a:t>
            </a:r>
            <a:r>
              <a:rPr lang="en-GB">
                <a:solidFill>
                  <a:schemeClr val="accent1"/>
                </a:solidFill>
              </a:rPr>
              <a:t>|</a:t>
            </a:r>
            <a:r>
              <a:rPr lang="en-GB">
                <a:solidFill>
                  <a:srgbClr val="211D1E"/>
                </a:solidFill>
              </a:rPr>
              <a:t> </a:t>
            </a:r>
            <a:r>
              <a:rPr lang="en-GB"/>
              <a:t>Presentation toolkit 2025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52AF155C-341A-F58A-EE7B-164460A4DFF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89400 w 12192000"/>
              <a:gd name="connsiteY0" fmla="*/ 90000 h 6858000"/>
              <a:gd name="connsiteX1" fmla="*/ 89400 w 12192000"/>
              <a:gd name="connsiteY1" fmla="*/ 6768000 h 6858000"/>
              <a:gd name="connsiteX2" fmla="*/ 12102600 w 12192000"/>
              <a:gd name="connsiteY2" fmla="*/ 6768000 h 6858000"/>
              <a:gd name="connsiteX3" fmla="*/ 12102600 w 12192000"/>
              <a:gd name="connsiteY3" fmla="*/ 900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89400" y="90000"/>
                </a:moveTo>
                <a:lnTo>
                  <a:pt x="89400" y="6768000"/>
                </a:lnTo>
                <a:lnTo>
                  <a:pt x="12102600" y="6768000"/>
                </a:lnTo>
                <a:lnTo>
                  <a:pt x="12102600" y="90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34114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hirds copy 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5">
            <a:extLst>
              <a:ext uri="{FF2B5EF4-FFF2-40B4-BE49-F238E27FC236}">
                <a16:creationId xmlns:a16="http://schemas.microsoft.com/office/drawing/2014/main" id="{56B239BF-CB82-4937-8167-D54976392EA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C9EC5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365B51-D67F-05A4-99F8-ADFFF43A1104}"/>
              </a:ext>
            </a:extLst>
          </p:cNvPr>
          <p:cNvSpPr/>
          <p:nvPr userDrawn="1"/>
        </p:nvSpPr>
        <p:spPr>
          <a:xfrm>
            <a:off x="0" y="-1"/>
            <a:ext cx="7932738" cy="6857998"/>
          </a:xfrm>
          <a:prstGeom prst="rect">
            <a:avLst/>
          </a:prstGeom>
          <a:solidFill>
            <a:srgbClr val="2B303A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10BED3-3036-17EF-C6AA-E654848C3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1094514"/>
            <a:ext cx="6624637" cy="44903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16164946-227A-6B4F-0FA8-FC3EC9ED8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689" y="2151273"/>
            <a:ext cx="6624636" cy="36122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72BF8762-F82B-A72B-8B9C-88C36A0D78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25013" y="6147544"/>
            <a:ext cx="201478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fld id="{7F185FD8-631D-A048-9C72-547576F9F4A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 15">
            <a:extLst>
              <a:ext uri="{FF2B5EF4-FFF2-40B4-BE49-F238E27FC236}">
                <a16:creationId xmlns:a16="http://schemas.microsoft.com/office/drawing/2014/main" id="{F7821D9D-712A-97EB-08C9-34E8C7DB25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/>
              <a:t>Baker Tilly </a:t>
            </a:r>
            <a:r>
              <a:rPr lang="en-GB">
                <a:solidFill>
                  <a:schemeClr val="accent1"/>
                </a:solidFill>
              </a:rPr>
              <a:t>|</a:t>
            </a:r>
            <a:r>
              <a:rPr lang="en-GB">
                <a:solidFill>
                  <a:srgbClr val="211D1E"/>
                </a:solidFill>
              </a:rPr>
              <a:t> </a:t>
            </a:r>
            <a:r>
              <a:rPr lang="en-GB"/>
              <a:t>Presentation toolkit 2025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52AF155C-341A-F58A-EE7B-164460A4DFF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89400 w 12192000"/>
              <a:gd name="connsiteY0" fmla="*/ 90000 h 6858000"/>
              <a:gd name="connsiteX1" fmla="*/ 89400 w 12192000"/>
              <a:gd name="connsiteY1" fmla="*/ 6768000 h 6858000"/>
              <a:gd name="connsiteX2" fmla="*/ 12102600 w 12192000"/>
              <a:gd name="connsiteY2" fmla="*/ 6768000 h 6858000"/>
              <a:gd name="connsiteX3" fmla="*/ 12102600 w 12192000"/>
              <a:gd name="connsiteY3" fmla="*/ 900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89400" y="90000"/>
                </a:moveTo>
                <a:lnTo>
                  <a:pt x="89400" y="6768000"/>
                </a:lnTo>
                <a:lnTo>
                  <a:pt x="12102600" y="6768000"/>
                </a:lnTo>
                <a:lnTo>
                  <a:pt x="12102600" y="90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52376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A47CB18-0E4B-C320-4755-1F0444E200B7}"/>
              </a:ext>
            </a:extLst>
          </p:cNvPr>
          <p:cNvSpPr/>
          <p:nvPr userDrawn="1"/>
        </p:nvSpPr>
        <p:spPr>
          <a:xfrm>
            <a:off x="8796341" y="-1"/>
            <a:ext cx="3395659" cy="6857998"/>
          </a:xfrm>
          <a:prstGeom prst="rect">
            <a:avLst/>
          </a:prstGeom>
          <a:solidFill>
            <a:srgbClr val="2B303A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2" name="Slide Number Placeholder 14">
            <a:extLst>
              <a:ext uri="{FF2B5EF4-FFF2-40B4-BE49-F238E27FC236}">
                <a16:creationId xmlns:a16="http://schemas.microsoft.com/office/drawing/2014/main" id="{84FE0EF8-CF63-DD58-2575-5678B637A8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25013" y="6147544"/>
            <a:ext cx="201478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fld id="{7F185FD8-631D-A048-9C72-547576F9F4A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Footer Placeholder 15">
            <a:extLst>
              <a:ext uri="{FF2B5EF4-FFF2-40B4-BE49-F238E27FC236}">
                <a16:creationId xmlns:a16="http://schemas.microsoft.com/office/drawing/2014/main" id="{D0FB385D-244F-02F0-20CF-261673F997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>
                <a:solidFill>
                  <a:srgbClr val="211D1E"/>
                </a:solidFill>
              </a:rPr>
              <a:t>Baker Tilly | Presentation toolkit 2025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4992E3CA-598C-297A-4972-7182D7ABB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1094514"/>
            <a:ext cx="6624637" cy="44903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A34875B3-685F-125A-C338-F3ECC453DFB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55687" y="2528888"/>
            <a:ext cx="2160000" cy="323459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Background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CD6A4B9D-FE66-CB76-D6B3-7718F3A28E3F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710529" y="2528888"/>
            <a:ext cx="2160000" cy="323459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Process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A93C7A20-691D-74C8-D78E-C1B8974AA59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365372" y="2528888"/>
            <a:ext cx="2160000" cy="323459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Outcome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AC93F9E7-28AD-275A-A771-70C0F0FA7238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9044902" y="2528888"/>
            <a:ext cx="2054897" cy="323459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200" b="1" i="0">
                <a:solidFill>
                  <a:srgbClr val="C9EC51"/>
                </a:solidFill>
                <a:latin typeface="Carnac ExtraBold" panose="02000503000000020004" pitchFamily="2" charset="77"/>
              </a:defRPr>
            </a:lvl1pPr>
            <a:lvl2pPr>
              <a:defRPr sz="1400">
                <a:solidFill>
                  <a:schemeClr val="accent1"/>
                </a:solidFill>
              </a:defRPr>
            </a:lvl2pPr>
            <a:lvl3pPr>
              <a:defRPr sz="1400">
                <a:solidFill>
                  <a:schemeClr val="accent1"/>
                </a:solidFill>
              </a:defRPr>
            </a:lvl3pPr>
            <a:lvl4pPr>
              <a:defRPr sz="1400">
                <a:solidFill>
                  <a:schemeClr val="accent1"/>
                </a:solidFill>
              </a:defRPr>
            </a:lvl4pPr>
            <a:lvl5pPr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Summary quote goes here…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2039DF0B-94E2-94AF-2D0D-B207B06B056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55688" y="1724300"/>
            <a:ext cx="6624637" cy="246221"/>
          </a:xfrm>
        </p:spPr>
        <p:txBody>
          <a:bodyPr>
            <a:spAutoFit/>
          </a:bodyPr>
          <a:lstStyle>
            <a:lvl1pPr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r>
              <a:rPr lang="en-GB" err="1"/>
              <a:t>Subheader</a:t>
            </a:r>
            <a:r>
              <a:rPr lang="en-GB"/>
              <a:t> goes here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267938EC-FC4B-5513-7FDA-7FB936C0F1A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44903" y="1089025"/>
            <a:ext cx="2054898" cy="10445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Logo goes here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4CB7762-3A0A-4D5E-CD78-72D31498E740}"/>
              </a:ext>
            </a:extLst>
          </p:cNvPr>
          <p:cNvCxnSpPr/>
          <p:nvPr userDrawn="1"/>
        </p:nvCxnSpPr>
        <p:spPr>
          <a:xfrm>
            <a:off x="3463108" y="2528888"/>
            <a:ext cx="0" cy="3234598"/>
          </a:xfrm>
          <a:prstGeom prst="line">
            <a:avLst/>
          </a:prstGeom>
          <a:ln w="9525" cap="rnd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C32D896-5FEE-B969-BB2B-3DC53441D02A}"/>
              </a:ext>
            </a:extLst>
          </p:cNvPr>
          <p:cNvCxnSpPr/>
          <p:nvPr userDrawn="1"/>
        </p:nvCxnSpPr>
        <p:spPr>
          <a:xfrm>
            <a:off x="6117950" y="2534377"/>
            <a:ext cx="0" cy="3234598"/>
          </a:xfrm>
          <a:prstGeom prst="line">
            <a:avLst/>
          </a:prstGeom>
          <a:ln w="9525" cap="rnd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eeform 23">
            <a:extLst>
              <a:ext uri="{FF2B5EF4-FFF2-40B4-BE49-F238E27FC236}">
                <a16:creationId xmlns:a16="http://schemas.microsoft.com/office/drawing/2014/main" id="{48A14F05-FC9D-516C-0536-A058F36C80D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89400 w 12192000"/>
              <a:gd name="connsiteY0" fmla="*/ 90000 h 6858000"/>
              <a:gd name="connsiteX1" fmla="*/ 89400 w 12192000"/>
              <a:gd name="connsiteY1" fmla="*/ 6768000 h 6858000"/>
              <a:gd name="connsiteX2" fmla="*/ 12102600 w 12192000"/>
              <a:gd name="connsiteY2" fmla="*/ 6768000 h 6858000"/>
              <a:gd name="connsiteX3" fmla="*/ 12102600 w 12192000"/>
              <a:gd name="connsiteY3" fmla="*/ 900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89400" y="90000"/>
                </a:moveTo>
                <a:lnTo>
                  <a:pt x="89400" y="6768000"/>
                </a:lnTo>
                <a:lnTo>
                  <a:pt x="12102600" y="6768000"/>
                </a:lnTo>
                <a:lnTo>
                  <a:pt x="12102600" y="90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53119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541" userDrawn="1">
          <p15:clr>
            <a:srgbClr val="FBAE40"/>
          </p15:clr>
        </p15:guide>
        <p15:guide id="2" orient="horz" pos="1593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 v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A47CB18-0E4B-C320-4755-1F0444E200B7}"/>
              </a:ext>
            </a:extLst>
          </p:cNvPr>
          <p:cNvSpPr/>
          <p:nvPr userDrawn="1"/>
        </p:nvSpPr>
        <p:spPr>
          <a:xfrm>
            <a:off x="8796338" y="-1"/>
            <a:ext cx="3395662" cy="6857998"/>
          </a:xfrm>
          <a:prstGeom prst="rect">
            <a:avLst/>
          </a:prstGeom>
          <a:solidFill>
            <a:srgbClr val="2B303A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2" name="Slide Number Placeholder 14">
            <a:extLst>
              <a:ext uri="{FF2B5EF4-FFF2-40B4-BE49-F238E27FC236}">
                <a16:creationId xmlns:a16="http://schemas.microsoft.com/office/drawing/2014/main" id="{84FE0EF8-CF63-DD58-2575-5678B637A8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25013" y="6147544"/>
            <a:ext cx="201478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fld id="{7F185FD8-631D-A048-9C72-547576F9F4A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Footer Placeholder 15">
            <a:extLst>
              <a:ext uri="{FF2B5EF4-FFF2-40B4-BE49-F238E27FC236}">
                <a16:creationId xmlns:a16="http://schemas.microsoft.com/office/drawing/2014/main" id="{D0FB385D-244F-02F0-20CF-261673F997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/>
              <a:t>Baker Tilly </a:t>
            </a:r>
            <a:r>
              <a:rPr lang="en-GB">
                <a:solidFill>
                  <a:schemeClr val="accent1"/>
                </a:solidFill>
              </a:rPr>
              <a:t>|</a:t>
            </a:r>
            <a:r>
              <a:rPr lang="en-GB">
                <a:solidFill>
                  <a:srgbClr val="211D1E"/>
                </a:solidFill>
              </a:rPr>
              <a:t> </a:t>
            </a:r>
            <a:r>
              <a:rPr lang="en-GB"/>
              <a:t>Presentation toolkit 2025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4992E3CA-598C-297A-4972-7182D7ABB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1094514"/>
            <a:ext cx="6624637" cy="44903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2039DF0B-94E2-94AF-2D0D-B207B06B056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55688" y="1724300"/>
            <a:ext cx="6624637" cy="246221"/>
          </a:xfrm>
        </p:spPr>
        <p:txBody>
          <a:bodyPr>
            <a:spAutoFit/>
          </a:bodyPr>
          <a:lstStyle>
            <a:lvl1pPr>
              <a:defRPr sz="1600" b="0" i="0">
                <a:solidFill>
                  <a:schemeClr val="accent2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r>
              <a:rPr lang="en-GB" err="1"/>
              <a:t>Subheader</a:t>
            </a:r>
            <a:r>
              <a:rPr lang="en-GB"/>
              <a:t> goes here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267938EC-FC4B-5513-7FDA-7FB936C0F1A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44903" y="1089025"/>
            <a:ext cx="2054898" cy="10445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Logo goes here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C32D896-5FEE-B969-BB2B-3DC53441D02A}"/>
              </a:ext>
            </a:extLst>
          </p:cNvPr>
          <p:cNvCxnSpPr/>
          <p:nvPr userDrawn="1"/>
        </p:nvCxnSpPr>
        <p:spPr>
          <a:xfrm>
            <a:off x="6117950" y="2534377"/>
            <a:ext cx="0" cy="3234598"/>
          </a:xfrm>
          <a:prstGeom prst="line">
            <a:avLst/>
          </a:prstGeom>
          <a:ln w="9525" cap="rnd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5">
            <a:extLst>
              <a:ext uri="{FF2B5EF4-FFF2-40B4-BE49-F238E27FC236}">
                <a16:creationId xmlns:a16="http://schemas.microsoft.com/office/drawing/2014/main" id="{24BEFBED-7321-B28C-3167-CFB5AAECE72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89400 w 12192000"/>
              <a:gd name="connsiteY0" fmla="*/ 90000 h 6858000"/>
              <a:gd name="connsiteX1" fmla="*/ 89400 w 12192000"/>
              <a:gd name="connsiteY1" fmla="*/ 6768000 h 6858000"/>
              <a:gd name="connsiteX2" fmla="*/ 12102600 w 12192000"/>
              <a:gd name="connsiteY2" fmla="*/ 6768000 h 6858000"/>
              <a:gd name="connsiteX3" fmla="*/ 12102600 w 12192000"/>
              <a:gd name="connsiteY3" fmla="*/ 900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89400" y="90000"/>
                </a:moveTo>
                <a:lnTo>
                  <a:pt x="89400" y="6768000"/>
                </a:lnTo>
                <a:lnTo>
                  <a:pt x="12102600" y="6768000"/>
                </a:lnTo>
                <a:lnTo>
                  <a:pt x="12102600" y="90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EA8517B-0E87-AB1B-4870-D9ADF4A52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688" y="2528888"/>
            <a:ext cx="3060000" cy="323459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4EEC348E-8ECA-3D15-178B-CF5914F96F1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547744" y="2528888"/>
            <a:ext cx="3060000" cy="179779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EEB75184-7CCF-1E05-90E7-F3B75D6583F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039800" y="2528888"/>
            <a:ext cx="3060000" cy="179779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55E9F46D-C0C4-F6B5-44FB-04A46373A15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547744" y="4748458"/>
            <a:ext cx="6552055" cy="101502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400" b="1" i="0">
                <a:solidFill>
                  <a:srgbClr val="C9EC51"/>
                </a:solidFill>
                <a:latin typeface="Carnac ExtraBold" panose="02000503000000020004" pitchFamily="2" charset="77"/>
              </a:defRPr>
            </a:lvl1pPr>
            <a:lvl2pPr>
              <a:defRPr sz="1400">
                <a:solidFill>
                  <a:schemeClr val="accent1"/>
                </a:solidFill>
              </a:defRPr>
            </a:lvl2pPr>
            <a:lvl3pPr>
              <a:defRPr sz="1400">
                <a:solidFill>
                  <a:schemeClr val="accent1"/>
                </a:solidFill>
              </a:defRPr>
            </a:lvl3pPr>
            <a:lvl4pPr>
              <a:defRPr sz="1400">
                <a:solidFill>
                  <a:schemeClr val="accent1"/>
                </a:solidFill>
              </a:defRPr>
            </a:lvl4pPr>
            <a:lvl5pPr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Summary quote goes here…</a:t>
            </a:r>
          </a:p>
        </p:txBody>
      </p:sp>
    </p:spTree>
    <p:extLst>
      <p:ext uri="{BB962C8B-B14F-4D97-AF65-F5344CB8AC3E}">
        <p14:creationId xmlns:p14="http://schemas.microsoft.com/office/powerpoint/2010/main" val="217633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541">
          <p15:clr>
            <a:srgbClr val="FBAE40"/>
          </p15:clr>
        </p15:guide>
        <p15:guide id="2" orient="horz" pos="1593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e study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5">
            <a:extLst>
              <a:ext uri="{FF2B5EF4-FFF2-40B4-BE49-F238E27FC236}">
                <a16:creationId xmlns:a16="http://schemas.microsoft.com/office/drawing/2014/main" id="{B2C3D53E-24A2-CB48-B93E-AA74FB04209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34985" y="0"/>
            <a:ext cx="4257013" cy="6857999"/>
          </a:xfrm>
          <a:prstGeom prst="rect">
            <a:avLst/>
          </a:prstGeom>
          <a:solidFill>
            <a:srgbClr val="C9EC51"/>
          </a:solidFill>
        </p:spPr>
        <p:txBody>
          <a:bodyPr/>
          <a:lstStyle>
            <a:lvl1pPr marL="0" indent="0">
              <a:buNone/>
              <a:defRPr sz="1200"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258298-E4FB-033C-DB11-4A119F66B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7" y="1094514"/>
            <a:ext cx="6624637" cy="44903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</a:t>
            </a:r>
          </a:p>
        </p:txBody>
      </p:sp>
      <p:sp>
        <p:nvSpPr>
          <p:cNvPr id="4" name="Slide Number Placeholder 14">
            <a:extLst>
              <a:ext uri="{FF2B5EF4-FFF2-40B4-BE49-F238E27FC236}">
                <a16:creationId xmlns:a16="http://schemas.microsoft.com/office/drawing/2014/main" id="{C74BCCC3-9D39-3D01-10B5-64386A3BEB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25013" y="6147544"/>
            <a:ext cx="201478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fld id="{7F185FD8-631D-A048-9C72-547576F9F4A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 15">
            <a:extLst>
              <a:ext uri="{FF2B5EF4-FFF2-40B4-BE49-F238E27FC236}">
                <a16:creationId xmlns:a16="http://schemas.microsoft.com/office/drawing/2014/main" id="{9D5421C5-E20D-7BFB-0AE2-4476F837EB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>
                <a:solidFill>
                  <a:srgbClr val="211D1E"/>
                </a:solidFill>
              </a:rPr>
              <a:t>Baker Tilly </a:t>
            </a:r>
            <a:r>
              <a:rPr lang="en-GB">
                <a:solidFill>
                  <a:schemeClr val="accent1"/>
                </a:solidFill>
              </a:rPr>
              <a:t>|</a:t>
            </a:r>
            <a:r>
              <a:rPr lang="en-GB">
                <a:solidFill>
                  <a:srgbClr val="211D1E"/>
                </a:solidFill>
              </a:rPr>
              <a:t> Presentation toolkit 2025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E4BC4C6A-C733-5F4D-E75D-F777C7FDB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688" y="2528888"/>
            <a:ext cx="3096000" cy="323459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A5E9483-D5CF-27A0-7369-8BD800F9FD3A}"/>
              </a:ext>
            </a:extLst>
          </p:cNvPr>
          <p:cNvSpPr/>
          <p:nvPr userDrawn="1"/>
        </p:nvSpPr>
        <p:spPr>
          <a:xfrm>
            <a:off x="7932738" y="0"/>
            <a:ext cx="2422273" cy="6858000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6CCDC73E-C4AE-724C-508F-D8553E72FB3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89400 w 12192000"/>
              <a:gd name="connsiteY0" fmla="*/ 90000 h 6858000"/>
              <a:gd name="connsiteX1" fmla="*/ 89400 w 12192000"/>
              <a:gd name="connsiteY1" fmla="*/ 6768000 h 6858000"/>
              <a:gd name="connsiteX2" fmla="*/ 12102600 w 12192000"/>
              <a:gd name="connsiteY2" fmla="*/ 6768000 h 6858000"/>
              <a:gd name="connsiteX3" fmla="*/ 12102600 w 12192000"/>
              <a:gd name="connsiteY3" fmla="*/ 900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89400" y="90000"/>
                </a:moveTo>
                <a:lnTo>
                  <a:pt x="89400" y="6768000"/>
                </a:lnTo>
                <a:lnTo>
                  <a:pt x="12102600" y="6768000"/>
                </a:lnTo>
                <a:lnTo>
                  <a:pt x="12102600" y="90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C8C8EF5A-6D5B-9253-8051-CA15C794B5E8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592493" y="2534377"/>
            <a:ext cx="3096000" cy="323459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A15D9F6D-62E3-1E33-75F2-394280E5E1D8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8148639" y="2528888"/>
            <a:ext cx="2014788" cy="32345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200" b="1" i="0">
                <a:solidFill>
                  <a:schemeClr val="accent1"/>
                </a:solidFill>
                <a:latin typeface="Carnac ExtraBold" panose="02000503000000020004" pitchFamily="2" charset="77"/>
              </a:defRPr>
            </a:lvl1pPr>
            <a:lvl2pPr>
              <a:defRPr sz="1400">
                <a:solidFill>
                  <a:schemeClr val="accent1"/>
                </a:solidFill>
              </a:defRPr>
            </a:lvl2pPr>
            <a:lvl3pPr>
              <a:defRPr sz="1400">
                <a:solidFill>
                  <a:schemeClr val="accent1"/>
                </a:solidFill>
              </a:defRPr>
            </a:lvl3pPr>
            <a:lvl4pPr>
              <a:defRPr sz="1400">
                <a:solidFill>
                  <a:schemeClr val="accent1"/>
                </a:solidFill>
              </a:defRPr>
            </a:lvl4pPr>
            <a:lvl5pPr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Summary quote goes here…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D58C76FB-0EDC-1192-3BF6-3C62BAD5741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55688" y="1724300"/>
            <a:ext cx="6624637" cy="246221"/>
          </a:xfrm>
        </p:spPr>
        <p:txBody>
          <a:bodyPr>
            <a:spAutoFit/>
          </a:bodyPr>
          <a:lstStyle>
            <a:lvl1pPr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r>
              <a:rPr lang="en-GB" err="1"/>
              <a:t>Subheader</a:t>
            </a:r>
            <a:r>
              <a:rPr lang="en-GB"/>
              <a:t> goes here</a:t>
            </a:r>
          </a:p>
        </p:txBody>
      </p:sp>
      <p:sp>
        <p:nvSpPr>
          <p:cNvPr id="14" name="Picture Placeholder 18">
            <a:extLst>
              <a:ext uri="{FF2B5EF4-FFF2-40B4-BE49-F238E27FC236}">
                <a16:creationId xmlns:a16="http://schemas.microsoft.com/office/drawing/2014/main" id="{82314B02-813C-475E-BB11-517FED5DF7F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48639" y="1089025"/>
            <a:ext cx="2014788" cy="10445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Logo goes here</a:t>
            </a:r>
          </a:p>
        </p:txBody>
      </p:sp>
    </p:spTree>
    <p:extLst>
      <p:ext uri="{BB962C8B-B14F-4D97-AF65-F5344CB8AC3E}">
        <p14:creationId xmlns:p14="http://schemas.microsoft.com/office/powerpoint/2010/main" val="1822837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5133" userDrawn="1">
          <p15:clr>
            <a:srgbClr val="FBAE40"/>
          </p15:clr>
        </p15:guide>
        <p15:guide id="3" orient="horz" pos="1593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62E0D01-E695-0848-E1AF-58CC320FEAD6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D39829-8EE5-8A24-AF60-A796A02A3C67}"/>
              </a:ext>
            </a:extLst>
          </p:cNvPr>
          <p:cNvSpPr txBox="1"/>
          <p:nvPr userDrawn="1"/>
        </p:nvSpPr>
        <p:spPr>
          <a:xfrm>
            <a:off x="1055687" y="5495925"/>
            <a:ext cx="831691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9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[Full legal name] trading as [trading name] is a member of the global network of Baker Tilly International Ltd., the members of which are separate and independent legal entities.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5F0AB74-F521-BA67-FE49-86CE0131D0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53513" y="495684"/>
            <a:ext cx="2242159" cy="588716"/>
          </a:xfrm>
          <a:prstGeom prst="rect">
            <a:avLst/>
          </a:prstGeom>
        </p:spPr>
      </p:pic>
      <p:sp>
        <p:nvSpPr>
          <p:cNvPr id="10" name="Freeform 9">
            <a:extLst>
              <a:ext uri="{FF2B5EF4-FFF2-40B4-BE49-F238E27FC236}">
                <a16:creationId xmlns:a16="http://schemas.microsoft.com/office/drawing/2014/main" id="{9185E96E-B29E-72AB-0773-3F0BFB355A5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89400 w 12192000"/>
              <a:gd name="connsiteY0" fmla="*/ 90000 h 6858000"/>
              <a:gd name="connsiteX1" fmla="*/ 89400 w 12192000"/>
              <a:gd name="connsiteY1" fmla="*/ 6768000 h 6858000"/>
              <a:gd name="connsiteX2" fmla="*/ 12102600 w 12192000"/>
              <a:gd name="connsiteY2" fmla="*/ 6768000 h 6858000"/>
              <a:gd name="connsiteX3" fmla="*/ 12102600 w 12192000"/>
              <a:gd name="connsiteY3" fmla="*/ 900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89400" y="90000"/>
                </a:moveTo>
                <a:lnTo>
                  <a:pt x="89400" y="6768000"/>
                </a:lnTo>
                <a:lnTo>
                  <a:pt x="12102600" y="6768000"/>
                </a:lnTo>
                <a:lnTo>
                  <a:pt x="12102600" y="90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95544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3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E5413AFE-600F-19EC-0530-98AFA60AEBA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89400 w 12192000"/>
              <a:gd name="connsiteY0" fmla="*/ 90000 h 6858000"/>
              <a:gd name="connsiteX1" fmla="*/ 89400 w 12192000"/>
              <a:gd name="connsiteY1" fmla="*/ 6768000 h 6858000"/>
              <a:gd name="connsiteX2" fmla="*/ 12102600 w 12192000"/>
              <a:gd name="connsiteY2" fmla="*/ 6768000 h 6858000"/>
              <a:gd name="connsiteX3" fmla="*/ 12102600 w 12192000"/>
              <a:gd name="connsiteY3" fmla="*/ 900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89400" y="90000"/>
                </a:moveTo>
                <a:lnTo>
                  <a:pt x="89400" y="6768000"/>
                </a:lnTo>
                <a:lnTo>
                  <a:pt x="12102600" y="6768000"/>
                </a:lnTo>
                <a:lnTo>
                  <a:pt x="12102600" y="90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55688" y="1094514"/>
            <a:ext cx="10044112" cy="44903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1055688" y="2151273"/>
            <a:ext cx="10044112" cy="36122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7FEDAD00-DFD8-23AD-A828-37587F5CE7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25013" y="6147544"/>
            <a:ext cx="201478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fld id="{7F185FD8-631D-A048-9C72-547576F9F4A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750A4CC1-E6BA-A850-0240-7052E168F2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/>
              <a:t>Baker Tilly </a:t>
            </a:r>
            <a:r>
              <a:rPr lang="en-GB">
                <a:solidFill>
                  <a:schemeClr val="accent1"/>
                </a:solidFill>
              </a:rPr>
              <a:t>|</a:t>
            </a:r>
            <a:r>
              <a:rPr lang="en-GB">
                <a:solidFill>
                  <a:srgbClr val="211D1E"/>
                </a:solidFill>
              </a:rPr>
              <a:t> </a:t>
            </a:r>
            <a:r>
              <a:rPr lang="en-GB"/>
              <a:t>Presentation toolkit 2025</a:t>
            </a:r>
          </a:p>
        </p:txBody>
      </p:sp>
    </p:spTree>
    <p:extLst>
      <p:ext uri="{BB962C8B-B14F-4D97-AF65-F5344CB8AC3E}">
        <p14:creationId xmlns:p14="http://schemas.microsoft.com/office/powerpoint/2010/main" val="3998147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20" r:id="rId2"/>
    <p:sldLayoutId id="2147483749" r:id="rId3"/>
    <p:sldLayoutId id="2147483707" r:id="rId4"/>
    <p:sldLayoutId id="2147483706" r:id="rId5"/>
    <p:sldLayoutId id="2147483708" r:id="rId6"/>
    <p:sldLayoutId id="2147483710" r:id="rId7"/>
    <p:sldLayoutId id="2147483709" r:id="rId8"/>
    <p:sldLayoutId id="2147483752" r:id="rId9"/>
    <p:sldLayoutId id="2147483753" r:id="rId10"/>
    <p:sldLayoutId id="2147483712" r:id="rId11"/>
    <p:sldLayoutId id="2147483700" r:id="rId12"/>
    <p:sldLayoutId id="2147483711" r:id="rId13"/>
    <p:sldLayoutId id="2147483713" r:id="rId14"/>
    <p:sldLayoutId id="2147483714" r:id="rId15"/>
    <p:sldLayoutId id="2147483715" r:id="rId16"/>
    <p:sldLayoutId id="2147483721" r:id="rId17"/>
    <p:sldLayoutId id="2147483725" r:id="rId18"/>
    <p:sldLayoutId id="2147483702" r:id="rId19"/>
    <p:sldLayoutId id="2147483679" r:id="rId20"/>
    <p:sldLayoutId id="2147483717" r:id="rId21"/>
    <p:sldLayoutId id="2147483718" r:id="rId22"/>
    <p:sldLayoutId id="2147483719" r:id="rId23"/>
    <p:sldLayoutId id="2147483745" r:id="rId24"/>
    <p:sldLayoutId id="2147483746" r:id="rId25"/>
    <p:sldLayoutId id="2147483747" r:id="rId26"/>
    <p:sldLayoutId id="2147483803" r:id="rId27"/>
    <p:sldLayoutId id="2147483804" r:id="rId28"/>
    <p:sldLayoutId id="2147483805" r:id="rId29"/>
    <p:sldLayoutId id="2147483716" r:id="rId30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Carnac ExtraBold" panose="02000503000000020004" pitchFamily="2" charset="77"/>
          <a:ea typeface="Roboto Light" panose="02000000000000000000" pitchFamily="2" charset="0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72641" indent="-17145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Roboto Light" panose="02000000000000000000" pitchFamily="2" charset="0"/>
          <a:cs typeface="+mn-cs"/>
        </a:defRPr>
      </a:lvl2pPr>
      <a:lvl3pPr marL="301229" indent="-17145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100000"/>
        <a:buFont typeface="Roboto Light" panose="02000000000000000000" pitchFamily="2" charset="0"/>
        <a:buChar char="-"/>
        <a:defRPr sz="1400" kern="1200">
          <a:solidFill>
            <a:schemeClr val="tx1"/>
          </a:solidFill>
          <a:latin typeface="+mn-lt"/>
          <a:ea typeface="Roboto Light" panose="02000000000000000000" pitchFamily="2" charset="0"/>
          <a:cs typeface="+mn-cs"/>
        </a:defRPr>
      </a:lvl3pPr>
      <a:lvl4pPr marL="473869" indent="-17145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Roboto Light" panose="02000000000000000000" pitchFamily="2" charset="0"/>
        <a:buChar char="•"/>
        <a:defRPr sz="1400" kern="1200">
          <a:solidFill>
            <a:schemeClr val="tx1"/>
          </a:solidFill>
          <a:latin typeface="+mn-lt"/>
          <a:ea typeface="Roboto Light" panose="02000000000000000000" pitchFamily="2" charset="0"/>
          <a:cs typeface="+mn-cs"/>
        </a:defRPr>
      </a:lvl4pPr>
      <a:lvl5pPr marL="640556" indent="-17145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65" userDrawn="1">
          <p15:clr>
            <a:srgbClr val="F26B43"/>
          </p15:clr>
        </p15:guide>
        <p15:guide id="2" pos="6992" userDrawn="1">
          <p15:clr>
            <a:srgbClr val="F26B43"/>
          </p15:clr>
        </p15:guide>
        <p15:guide id="3" orient="horz" pos="686" userDrawn="1">
          <p15:clr>
            <a:srgbClr val="F26B43"/>
          </p15:clr>
        </p15:guide>
        <p15:guide id="4" orient="horz" pos="3634" userDrawn="1">
          <p15:clr>
            <a:srgbClr val="F26B43"/>
          </p15:clr>
        </p15:guide>
        <p15:guide id="5" pos="1572" userDrawn="1">
          <p15:clr>
            <a:srgbClr val="F26B43"/>
          </p15:clr>
        </p15:guide>
        <p15:guide id="6" pos="1731" userDrawn="1">
          <p15:clr>
            <a:srgbClr val="F26B43"/>
          </p15:clr>
        </p15:guide>
        <p15:guide id="7" pos="2661" userDrawn="1">
          <p15:clr>
            <a:srgbClr val="F26B43"/>
          </p15:clr>
        </p15:guide>
        <p15:guide id="8" pos="2819" userDrawn="1">
          <p15:clr>
            <a:srgbClr val="F26B43"/>
          </p15:clr>
        </p15:guide>
        <p15:guide id="9" pos="3749" userDrawn="1">
          <p15:clr>
            <a:srgbClr val="F26B43"/>
          </p15:clr>
        </p15:guide>
        <p15:guide id="10" pos="3931" userDrawn="1">
          <p15:clr>
            <a:srgbClr val="F26B43"/>
          </p15:clr>
        </p15:guide>
        <p15:guide id="11" pos="4838" userDrawn="1">
          <p15:clr>
            <a:srgbClr val="F26B43"/>
          </p15:clr>
        </p15:guide>
        <p15:guide id="12" pos="4997" userDrawn="1">
          <p15:clr>
            <a:srgbClr val="F26B43"/>
          </p15:clr>
        </p15:guide>
        <p15:guide id="13" pos="5904" userDrawn="1">
          <p15:clr>
            <a:srgbClr val="F26B43"/>
          </p15:clr>
        </p15:guide>
        <p15:guide id="14" pos="6063" userDrawn="1">
          <p15:clr>
            <a:srgbClr val="F26B43"/>
          </p15:clr>
        </p15:guide>
        <p15:guide id="15" orient="horz" pos="1344" userDrawn="1">
          <p15:clr>
            <a:srgbClr val="F26B43"/>
          </p15:clr>
        </p15:guide>
        <p15:guide id="16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3" name="Freeform 1">
            <a:extLst>
              <a:ext uri="{FF2B5EF4-FFF2-40B4-BE49-F238E27FC236}">
                <a16:creationId xmlns:a16="http://schemas.microsoft.com/office/drawing/2014/main" id="{D4DFD6A7-9DAD-37D4-9F44-53DD2322B49F}"/>
              </a:ext>
            </a:extLst>
          </p:cNvPr>
          <p:cNvSpPr/>
          <p:nvPr/>
        </p:nvSpPr>
        <p:spPr>
          <a:xfrm>
            <a:off x="0" y="12818"/>
            <a:ext cx="12192000" cy="6858000"/>
          </a:xfrm>
          <a:custGeom>
            <a:avLst/>
            <a:gdLst>
              <a:gd name="connsiteX0" fmla="*/ 89400 w 12192000"/>
              <a:gd name="connsiteY0" fmla="*/ 90000 h 6858000"/>
              <a:gd name="connsiteX1" fmla="*/ 89400 w 12192000"/>
              <a:gd name="connsiteY1" fmla="*/ 6768000 h 6858000"/>
              <a:gd name="connsiteX2" fmla="*/ 12102600 w 12192000"/>
              <a:gd name="connsiteY2" fmla="*/ 6768000 h 6858000"/>
              <a:gd name="connsiteX3" fmla="*/ 12102600 w 12192000"/>
              <a:gd name="connsiteY3" fmla="*/ 900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89400" y="90000"/>
                </a:moveTo>
                <a:lnTo>
                  <a:pt x="89400" y="6768000"/>
                </a:lnTo>
                <a:lnTo>
                  <a:pt x="12102600" y="6768000"/>
                </a:lnTo>
                <a:lnTo>
                  <a:pt x="12102600" y="90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89745C-EC57-692C-D380-8A1F25CB8D5E}"/>
              </a:ext>
            </a:extLst>
          </p:cNvPr>
          <p:cNvSpPr/>
          <p:nvPr/>
        </p:nvSpPr>
        <p:spPr>
          <a:xfrm>
            <a:off x="93022" y="41563"/>
            <a:ext cx="12005954" cy="5403562"/>
          </a:xfrm>
          <a:prstGeom prst="rect">
            <a:avLst/>
          </a:prstGeom>
          <a:gradFill>
            <a:gsLst>
              <a:gs pos="50000">
                <a:schemeClr val="tx1">
                  <a:alpha val="64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DA1120-4F17-4007-2622-2ACDAFDDB7D5}"/>
              </a:ext>
            </a:extLst>
          </p:cNvPr>
          <p:cNvSpPr txBox="1"/>
          <p:nvPr/>
        </p:nvSpPr>
        <p:spPr>
          <a:xfrm>
            <a:off x="977629" y="1820587"/>
            <a:ext cx="9144000" cy="30013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0000"/>
              </a:lnSpc>
            </a:pPr>
            <a:r>
              <a:rPr sz="5400" b="0">
                <a:solidFill>
                  <a:srgbClr val="FFFFFF"/>
                </a:solidFill>
                <a:latin typeface="Carnac ExtraBold"/>
              </a:rPr>
              <a:t>Transfer pricing</a:t>
            </a:r>
          </a:p>
          <a:p>
            <a:pPr algn="l">
              <a:lnSpc>
                <a:spcPct val="90000"/>
              </a:lnSpc>
            </a:pPr>
            <a:r>
              <a:rPr sz="5400" b="0">
                <a:solidFill>
                  <a:srgbClr val="FFFFFF"/>
                </a:solidFill>
                <a:latin typeface="Carnac ExtraBold"/>
              </a:rPr>
              <a:t>readiness assessment</a:t>
            </a:r>
            <a:r>
              <a:rPr lang="en-GB" sz="5400" b="0">
                <a:solidFill>
                  <a:srgbClr val="FFFFFF"/>
                </a:solidFill>
                <a:latin typeface="Carnac ExtraBold"/>
              </a:rPr>
              <a:t>:</a:t>
            </a:r>
          </a:p>
          <a:p>
            <a:pPr algn="l">
              <a:lnSpc>
                <a:spcPct val="90000"/>
              </a:lnSpc>
            </a:pPr>
            <a:r>
              <a:rPr lang="en-GB" sz="5400" b="0">
                <a:solidFill>
                  <a:srgbClr val="FFFFFF"/>
                </a:solidFill>
                <a:latin typeface="Carnac ExtraBold"/>
              </a:rPr>
              <a:t>What the data reveals </a:t>
            </a:r>
          </a:p>
          <a:p>
            <a:pPr algn="l">
              <a:lnSpc>
                <a:spcPct val="90000"/>
              </a:lnSpc>
            </a:pPr>
            <a:endParaRPr sz="5400" b="0">
              <a:solidFill>
                <a:srgbClr val="FFFFFF"/>
              </a:solidFill>
              <a:latin typeface="Carnac ExtraBold"/>
            </a:endParaRP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F85AF665-4A83-8EEC-192E-D6831131E45F}"/>
              </a:ext>
            </a:extLst>
          </p:cNvPr>
          <p:cNvSpPr txBox="1">
            <a:spLocks/>
          </p:cNvSpPr>
          <p:nvPr/>
        </p:nvSpPr>
        <p:spPr>
          <a:xfrm>
            <a:off x="977628" y="4821986"/>
            <a:ext cx="3315176" cy="2744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Carnac" panose="02000503000000020004" pitchFamily="2" charset="77"/>
                <a:ea typeface="+mn-ea"/>
                <a:cs typeface="+mn-cs"/>
              </a:defRPr>
            </a:lvl1pPr>
            <a:lvl2pPr marL="172641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Arial"/>
                <a:ea typeface="Roboto Light" panose="02000000000000000000" pitchFamily="2" charset="0"/>
                <a:cs typeface="+mn-cs"/>
              </a:defRPr>
            </a:lvl2pPr>
            <a:lvl3pPr marL="301229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Roboto Light" panose="02000000000000000000" pitchFamily="2" charset="0"/>
              <a:buChar char="-"/>
              <a:defRPr sz="1400" kern="1200">
                <a:solidFill>
                  <a:schemeClr val="bg1"/>
                </a:solidFill>
                <a:latin typeface="Arial"/>
                <a:ea typeface="Roboto Light" panose="02000000000000000000" pitchFamily="2" charset="0"/>
                <a:cs typeface="+mn-cs"/>
              </a:defRPr>
            </a:lvl3pPr>
            <a:lvl4pPr marL="473869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Roboto Light" panose="02000000000000000000" pitchFamily="2" charset="0"/>
              <a:buChar char="•"/>
              <a:defRPr sz="1400" kern="1200">
                <a:solidFill>
                  <a:schemeClr val="bg1"/>
                </a:solidFill>
                <a:latin typeface="Arial"/>
                <a:ea typeface="Roboto Light" panose="02000000000000000000" pitchFamily="2" charset="0"/>
                <a:cs typeface="+mn-cs"/>
              </a:defRPr>
            </a:lvl4pPr>
            <a:lvl5pPr marL="640556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◦"/>
              <a:defRPr sz="1400" kern="1200">
                <a:solidFill>
                  <a:schemeClr val="bg1"/>
                </a:solidFill>
                <a:latin typeface="Arial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September 2026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2E528AD-D74C-086D-00ED-70EFD2F57947}"/>
              </a:ext>
            </a:extLst>
          </p:cNvPr>
          <p:cNvSpPr txBox="1"/>
          <p:nvPr/>
        </p:nvSpPr>
        <p:spPr>
          <a:xfrm>
            <a:off x="977629" y="4126102"/>
            <a:ext cx="9144000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0">
                <a:solidFill>
                  <a:srgbClr val="FFFFFF"/>
                </a:solidFill>
                <a:latin typeface="Roboto Light"/>
              </a:rPr>
              <a:t>A survey of companies in Europe and Latin America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1560" y="1097280"/>
            <a:ext cx="10040112" cy="548640"/>
          </a:xfrm>
        </p:spPr>
        <p:txBody>
          <a:bodyPr anchor="t"/>
          <a:lstStyle/>
          <a:p>
            <a:r>
              <a:t>In their own words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76FE85A-7A7E-5390-DC30-3B2E450151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Baker Tilly | Transfer pricing readiness assessment</a:t>
            </a:r>
          </a:p>
        </p:txBody>
      </p:sp>
      <p:sp>
        <p:nvSpPr>
          <p:cNvPr id="32" name="Slide Number Placeholder 4">
            <a:extLst>
              <a:ext uri="{FF2B5EF4-FFF2-40B4-BE49-F238E27FC236}">
                <a16:creationId xmlns:a16="http://schemas.microsoft.com/office/drawing/2014/main" id="{74BB4523-A383-651D-9D45-01A42903F4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185FD8-631D-A048-9C72-547576F9F4A6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lack" panose="02000000000000000000" pitchFamily="2" charset="0"/>
                <a:ea typeface="Roboto Black" panose="02000000000000000000" pitchFamily="2" charset="0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Black" panose="02000000000000000000" pitchFamily="2" charset="0"/>
              <a:ea typeface="Roboto Black" panose="02000000000000000000" pitchFamily="2" charset="0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51560" y="1691640"/>
            <a:ext cx="10040112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>
                <a:solidFill>
                  <a:srgbClr val="FFFFFF"/>
                </a:solidFill>
                <a:latin typeface="Roboto Light"/>
              </a:rPr>
              <a:t>Four transfer pricing specialists on what the data is telling companies</a:t>
            </a:r>
          </a:p>
        </p:txBody>
      </p:sp>
      <p:pic>
        <p:nvPicPr>
          <p:cNvPr id="34" name="Picture 33" descr="quo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" y="2377440"/>
            <a:ext cx="545593" cy="384048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051560" y="2926080"/>
            <a:ext cx="2142902" cy="14075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>
                <a:solidFill>
                  <a:srgbClr val="FFFFFF"/>
                </a:solidFill>
                <a:latin typeface="Roboto Light"/>
              </a:rPr>
              <a:t>Transfer pricing exposure is now the rule, not the exception, yet most companies still can’t produce a documented policy to prove it.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1051560" y="5120640"/>
            <a:ext cx="2235708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051560" y="5230368"/>
            <a:ext cx="223570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rgbClr val="C9EC51"/>
                </a:solidFill>
                <a:latin typeface="Carnac Medium"/>
              </a:rPr>
              <a:t>João Aranha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51560" y="5504688"/>
            <a:ext cx="2235708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Roboto Light"/>
              </a:rPr>
              <a:t>Transfer </a:t>
            </a:r>
            <a:r>
              <a:rPr lang="en-GB" sz="1100" b="0">
                <a:solidFill>
                  <a:srgbClr val="FFFFFF"/>
                </a:solidFill>
                <a:latin typeface="Roboto Light"/>
              </a:rPr>
              <a:t>p</a:t>
            </a:r>
            <a:r>
              <a:rPr sz="1100" b="0">
                <a:solidFill>
                  <a:srgbClr val="FFFFFF"/>
                </a:solidFill>
                <a:latin typeface="Roboto Light"/>
              </a:rPr>
              <a:t>ricing </a:t>
            </a:r>
            <a:r>
              <a:rPr lang="en-GB" sz="1100" b="0">
                <a:solidFill>
                  <a:srgbClr val="FFFFFF"/>
                </a:solidFill>
                <a:latin typeface="Roboto Light"/>
              </a:rPr>
              <a:t>p</a:t>
            </a:r>
            <a:r>
              <a:rPr sz="1100" b="0" err="1">
                <a:solidFill>
                  <a:srgbClr val="FFFFFF"/>
                </a:solidFill>
                <a:latin typeface="Roboto Light"/>
              </a:rPr>
              <a:t>artner</a:t>
            </a:r>
            <a:endParaRPr sz="1100" b="0">
              <a:solidFill>
                <a:srgbClr val="FFFFFF"/>
              </a:solidFill>
              <a:latin typeface="Roboto Light"/>
            </a:endParaRPr>
          </a:p>
        </p:txBody>
      </p:sp>
      <p:pic>
        <p:nvPicPr>
          <p:cNvPr id="39" name="Picture 38" descr="quo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3027" y="2377440"/>
            <a:ext cx="545593" cy="384048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3653027" y="2926080"/>
            <a:ext cx="2142902" cy="14075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>
                <a:solidFill>
                  <a:srgbClr val="FFFFFF"/>
                </a:solidFill>
                <a:latin typeface="Roboto Light"/>
              </a:rPr>
              <a:t>We strive to build closer relationships with our customers and better understand their </a:t>
            </a:r>
            <a:r>
              <a:rPr lang="en-GB" sz="1400">
                <a:solidFill>
                  <a:srgbClr val="FFFFFF"/>
                </a:solidFill>
                <a:latin typeface="Roboto Light"/>
              </a:rPr>
              <a:t>transfer pricing</a:t>
            </a:r>
            <a:r>
              <a:rPr sz="1400" b="0">
                <a:solidFill>
                  <a:srgbClr val="FFFFFF"/>
                </a:solidFill>
                <a:latin typeface="Roboto Light"/>
              </a:rPr>
              <a:t> needs. Creating synergies.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3653027" y="5120640"/>
            <a:ext cx="2235709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653027" y="5230368"/>
            <a:ext cx="223570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rgbClr val="C9EC51"/>
                </a:solidFill>
                <a:latin typeface="Carnac Medium"/>
              </a:rPr>
              <a:t>Agustín Espino Vergara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653027" y="5504688"/>
            <a:ext cx="2284478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Roboto Light"/>
              </a:rPr>
              <a:t>Transfer </a:t>
            </a:r>
            <a:r>
              <a:rPr lang="en-GB" sz="1100" b="0">
                <a:solidFill>
                  <a:srgbClr val="FFFFFF"/>
                </a:solidFill>
                <a:latin typeface="Roboto Light"/>
              </a:rPr>
              <a:t>p</a:t>
            </a:r>
            <a:r>
              <a:rPr sz="1100" b="0">
                <a:solidFill>
                  <a:srgbClr val="FFFFFF"/>
                </a:solidFill>
                <a:latin typeface="Roboto Light"/>
              </a:rPr>
              <a:t>ricing </a:t>
            </a:r>
            <a:r>
              <a:rPr lang="en-GB" sz="1100">
                <a:solidFill>
                  <a:srgbClr val="FFFFFF"/>
                </a:solidFill>
                <a:latin typeface="Roboto Light"/>
              </a:rPr>
              <a:t>l</a:t>
            </a:r>
            <a:r>
              <a:rPr sz="1100" b="0" err="1">
                <a:solidFill>
                  <a:srgbClr val="FFFFFF"/>
                </a:solidFill>
                <a:latin typeface="Roboto Light"/>
              </a:rPr>
              <a:t>eader</a:t>
            </a:r>
            <a:r>
              <a:rPr sz="1100" b="0">
                <a:solidFill>
                  <a:srgbClr val="FFFFFF"/>
                </a:solidFill>
                <a:latin typeface="Roboto Light"/>
              </a:rPr>
              <a:t>, L</a:t>
            </a:r>
            <a:r>
              <a:rPr lang="en-GB" sz="1100" b="0" err="1">
                <a:solidFill>
                  <a:srgbClr val="FFFFFF"/>
                </a:solidFill>
                <a:latin typeface="Roboto Light"/>
              </a:rPr>
              <a:t>atin</a:t>
            </a:r>
            <a:r>
              <a:rPr lang="en-GB" sz="1100" b="0">
                <a:solidFill>
                  <a:srgbClr val="FFFFFF"/>
                </a:solidFill>
                <a:latin typeface="Roboto Light"/>
              </a:rPr>
              <a:t> America</a:t>
            </a:r>
            <a:endParaRPr sz="1100" b="0">
              <a:solidFill>
                <a:srgbClr val="FFFFFF"/>
              </a:solidFill>
              <a:latin typeface="Roboto Light"/>
            </a:endParaRPr>
          </a:p>
        </p:txBody>
      </p:sp>
      <p:pic>
        <p:nvPicPr>
          <p:cNvPr id="44" name="Picture 43" descr="quo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4496" y="2377440"/>
            <a:ext cx="545593" cy="384048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6254496" y="2926080"/>
            <a:ext cx="2142902" cy="14075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0000"/>
              </a:lnSpc>
            </a:pPr>
            <a:r>
              <a:rPr sz="1400" b="0">
                <a:solidFill>
                  <a:srgbClr val="FFFFFF"/>
                </a:solidFill>
                <a:latin typeface="Roboto Light"/>
              </a:rPr>
              <a:t>Acting early always costs less than fixing it under audit. The </a:t>
            </a:r>
            <a:r>
              <a:rPr lang="en-GB" sz="1400">
                <a:solidFill>
                  <a:srgbClr val="FFFFFF"/>
                </a:solidFill>
                <a:latin typeface="Roboto Light"/>
              </a:rPr>
              <a:t>best prepared</a:t>
            </a:r>
            <a:r>
              <a:rPr sz="1400" b="0">
                <a:solidFill>
                  <a:srgbClr val="FFFFFF"/>
                </a:solidFill>
                <a:latin typeface="Roboto Light"/>
              </a:rPr>
              <a:t> companies are simply the ones that decided before the inspector did.</a:t>
            </a:r>
          </a:p>
        </p:txBody>
      </p:sp>
      <p:cxnSp>
        <p:nvCxnSpPr>
          <p:cNvPr id="46" name="Connector 45"/>
          <p:cNvCxnSpPr/>
          <p:nvPr/>
        </p:nvCxnSpPr>
        <p:spPr>
          <a:xfrm>
            <a:off x="6254496" y="5120640"/>
            <a:ext cx="2235708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254496" y="5230368"/>
            <a:ext cx="223570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rgbClr val="C9EC51"/>
                </a:solidFill>
                <a:latin typeface="Carnac Medium"/>
              </a:rPr>
              <a:t>María Mariñas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254496" y="5504688"/>
            <a:ext cx="2235708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Roboto Light"/>
              </a:rPr>
              <a:t>International </a:t>
            </a:r>
            <a:r>
              <a:rPr lang="en-GB" sz="1100" b="0">
                <a:solidFill>
                  <a:srgbClr val="FFFFFF"/>
                </a:solidFill>
                <a:latin typeface="Roboto Light"/>
              </a:rPr>
              <a:t>t</a:t>
            </a:r>
            <a:r>
              <a:rPr sz="1100" b="0">
                <a:solidFill>
                  <a:srgbClr val="FFFFFF"/>
                </a:solidFill>
                <a:latin typeface="Roboto Light"/>
              </a:rPr>
              <a:t>ax </a:t>
            </a:r>
            <a:r>
              <a:rPr lang="en-GB" sz="1100">
                <a:solidFill>
                  <a:srgbClr val="FFFFFF"/>
                </a:solidFill>
                <a:latin typeface="Roboto Light"/>
              </a:rPr>
              <a:t>p</a:t>
            </a:r>
            <a:r>
              <a:rPr sz="1100" b="0" err="1">
                <a:solidFill>
                  <a:srgbClr val="FFFFFF"/>
                </a:solidFill>
                <a:latin typeface="Roboto Light"/>
              </a:rPr>
              <a:t>artner</a:t>
            </a:r>
            <a:endParaRPr sz="1100" b="0">
              <a:solidFill>
                <a:srgbClr val="FFFFFF"/>
              </a:solidFill>
              <a:latin typeface="Roboto Light"/>
            </a:endParaRPr>
          </a:p>
        </p:txBody>
      </p:sp>
      <p:pic>
        <p:nvPicPr>
          <p:cNvPr id="49" name="Picture 48" descr="quo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5964" y="2377440"/>
            <a:ext cx="545593" cy="384048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8855964" y="2926080"/>
            <a:ext cx="2235708" cy="1644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>
                <a:solidFill>
                  <a:srgbClr val="FFFFFF"/>
                </a:solidFill>
                <a:latin typeface="Roboto Light"/>
              </a:rPr>
              <a:t>Most companies benchmark against assumptions, not evidence. This study gives leadership teams in Europe and Lat</a:t>
            </a:r>
            <a:r>
              <a:rPr lang="en-GB" sz="1400" b="0">
                <a:solidFill>
                  <a:srgbClr val="FFFFFF"/>
                </a:solidFill>
                <a:latin typeface="Roboto Light"/>
              </a:rPr>
              <a:t>in America</a:t>
            </a:r>
            <a:r>
              <a:rPr sz="1400" b="0">
                <a:solidFill>
                  <a:srgbClr val="FFFFFF"/>
                </a:solidFill>
                <a:latin typeface="Roboto Light"/>
              </a:rPr>
              <a:t> a tangible, comparable picture of where they stand.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8855964" y="5120640"/>
            <a:ext cx="2235708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8855964" y="5230368"/>
            <a:ext cx="223570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rgbClr val="C9EC51"/>
                </a:solidFill>
                <a:latin typeface="Carnac Medium"/>
              </a:rPr>
              <a:t>Inês Faina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855964" y="5504688"/>
            <a:ext cx="2235708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Roboto Light"/>
              </a:rPr>
              <a:t>Transfer </a:t>
            </a:r>
            <a:r>
              <a:rPr lang="en-GB" sz="1100" b="0">
                <a:solidFill>
                  <a:srgbClr val="FFFFFF"/>
                </a:solidFill>
                <a:latin typeface="Roboto Light"/>
              </a:rPr>
              <a:t>p</a:t>
            </a:r>
            <a:r>
              <a:rPr sz="1100" b="0">
                <a:solidFill>
                  <a:srgbClr val="FFFFFF"/>
                </a:solidFill>
                <a:latin typeface="Roboto Light"/>
              </a:rPr>
              <a:t>ricing </a:t>
            </a:r>
            <a:r>
              <a:rPr lang="en-GB" sz="1100" b="0">
                <a:solidFill>
                  <a:srgbClr val="FFFFFF"/>
                </a:solidFill>
                <a:latin typeface="Roboto Light"/>
              </a:rPr>
              <a:t>s</a:t>
            </a:r>
            <a:r>
              <a:rPr sz="1100" b="0" err="1">
                <a:solidFill>
                  <a:srgbClr val="FFFFFF"/>
                </a:solidFill>
                <a:latin typeface="Roboto Light"/>
              </a:rPr>
              <a:t>enior</a:t>
            </a:r>
            <a:r>
              <a:rPr sz="1100" b="0">
                <a:solidFill>
                  <a:srgbClr val="FFFFFF"/>
                </a:solidFill>
                <a:latin typeface="Roboto Light"/>
              </a:rPr>
              <a:t> </a:t>
            </a:r>
            <a:r>
              <a:rPr lang="en-GB" sz="1100" b="0">
                <a:solidFill>
                  <a:srgbClr val="FFFFFF"/>
                </a:solidFill>
                <a:latin typeface="Roboto Light"/>
              </a:rPr>
              <a:t>m</a:t>
            </a:r>
            <a:r>
              <a:rPr sz="1100" b="0" err="1">
                <a:solidFill>
                  <a:srgbClr val="FFFFFF"/>
                </a:solidFill>
                <a:latin typeface="Roboto Light"/>
              </a:rPr>
              <a:t>anager</a:t>
            </a:r>
            <a:endParaRPr sz="1100" b="0">
              <a:solidFill>
                <a:srgbClr val="FFFFFF"/>
              </a:solidFill>
              <a:latin typeface="Roboto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2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03950" y="0"/>
            <a:ext cx="5988049" cy="6857999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51560" y="1097280"/>
            <a:ext cx="4892040" cy="780727"/>
          </a:xfrm>
        </p:spPr>
        <p:txBody>
          <a:bodyPr anchor="t"/>
          <a:lstStyle/>
          <a:p>
            <a:r>
              <a:rPr sz="2800">
                <a:solidFill>
                  <a:srgbClr val="2B303A"/>
                </a:solidFill>
              </a:rPr>
              <a:t>Why transfer pricing remains a top tax agenda item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76FE85A-7A7E-5390-DC30-3B2E450151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</p:spPr>
        <p:txBody>
          <a:bodyPr/>
          <a:lstStyle/>
          <a:p>
            <a:r>
              <a:rPr lang="en-US">
                <a:solidFill>
                  <a:srgbClr val="2B303A"/>
                </a:solidFill>
              </a:rPr>
              <a:t>Baker Tilly | Transfer pricing readiness assessment</a:t>
            </a:r>
          </a:p>
        </p:txBody>
      </p:sp>
      <p:sp>
        <p:nvSpPr>
          <p:cNvPr id="32" name="Slide Number Placeholder 4">
            <a:extLst>
              <a:ext uri="{FF2B5EF4-FFF2-40B4-BE49-F238E27FC236}">
                <a16:creationId xmlns:a16="http://schemas.microsoft.com/office/drawing/2014/main" id="{74BB4523-A383-651D-9D45-01A42903F4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185FD8-631D-A048-9C72-547576F9F4A6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lack" panose="02000000000000000000" pitchFamily="2" charset="0"/>
                <a:ea typeface="Roboto Black" panose="02000000000000000000" pitchFamily="2" charset="0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Black" panose="02000000000000000000" pitchFamily="2" charset="0"/>
              <a:ea typeface="Roboto Black" panose="02000000000000000000" pitchFamily="2" charset="0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51560" y="2148840"/>
            <a:ext cx="4892040" cy="6193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2B303A"/>
                </a:solidFill>
                <a:latin typeface="Roboto Light"/>
              </a:rPr>
              <a:t>When a company buys or sells between its own divisions across borders, tax authorities require it to price those deals fairly, as if dealing with a stranger, not a sister company.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51560" y="3122563"/>
            <a:ext cx="457200" cy="33855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200" b="0">
                <a:solidFill>
                  <a:srgbClr val="00BAB3"/>
                </a:solidFill>
                <a:latin typeface="Carnac ExtraBold"/>
              </a:rPr>
              <a:t>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508760" y="3107174"/>
            <a:ext cx="4434840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>
                <a:solidFill>
                  <a:srgbClr val="2B303A"/>
                </a:solidFill>
                <a:latin typeface="Roboto Light"/>
              </a:rPr>
              <a:t>BEPS and BEPS 2.0/Pillar One-Two keep raising the bar on intragroup pricing scrutiny.</a:t>
            </a:r>
          </a:p>
        </p:txBody>
      </p:sp>
      <p:cxnSp>
        <p:nvCxnSpPr>
          <p:cNvPr id="36" name="Connector 35"/>
          <p:cNvCxnSpPr>
            <a:cxnSpLocks/>
          </p:cNvCxnSpPr>
          <p:nvPr/>
        </p:nvCxnSpPr>
        <p:spPr>
          <a:xfrm>
            <a:off x="1051560" y="3557016"/>
            <a:ext cx="4754879" cy="0"/>
          </a:xfrm>
          <a:prstGeom prst="line">
            <a:avLst/>
          </a:prstGeom>
          <a:ln w="12700" cap="rnd">
            <a:solidFill>
              <a:srgbClr val="2B303A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051560" y="3671203"/>
            <a:ext cx="457200" cy="33855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200" b="0">
                <a:solidFill>
                  <a:srgbClr val="00BAB3"/>
                </a:solidFill>
                <a:latin typeface="Carnac ExtraBold"/>
              </a:rPr>
              <a:t>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508760" y="3655814"/>
            <a:ext cx="4297679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>
                <a:solidFill>
                  <a:srgbClr val="2B303A"/>
                </a:solidFill>
                <a:latin typeface="Roboto Light"/>
              </a:rPr>
              <a:t>Tax authorities now exchange information routinely, closing gaps that used to hide inconsistent related</a:t>
            </a:r>
            <a:r>
              <a:rPr lang="en-GB" sz="1200" b="0">
                <a:solidFill>
                  <a:srgbClr val="2B303A"/>
                </a:solidFill>
                <a:latin typeface="Roboto Light"/>
              </a:rPr>
              <a:t> </a:t>
            </a:r>
            <a:r>
              <a:rPr sz="1200" b="0">
                <a:solidFill>
                  <a:srgbClr val="2B303A"/>
                </a:solidFill>
                <a:latin typeface="Roboto Light"/>
              </a:rPr>
              <a:t>party pricing.</a:t>
            </a:r>
          </a:p>
        </p:txBody>
      </p:sp>
      <p:cxnSp>
        <p:nvCxnSpPr>
          <p:cNvPr id="39" name="Connector 38"/>
          <p:cNvCxnSpPr>
            <a:cxnSpLocks/>
          </p:cNvCxnSpPr>
          <p:nvPr/>
        </p:nvCxnSpPr>
        <p:spPr>
          <a:xfrm>
            <a:off x="1051560" y="4105656"/>
            <a:ext cx="4754879" cy="0"/>
          </a:xfrm>
          <a:prstGeom prst="line">
            <a:avLst/>
          </a:prstGeom>
          <a:ln w="12700" cap="rnd">
            <a:solidFill>
              <a:srgbClr val="2B303A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051560" y="4219843"/>
            <a:ext cx="457200" cy="33855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200" b="0">
                <a:solidFill>
                  <a:srgbClr val="00BAB3"/>
                </a:solidFill>
                <a:latin typeface="Carnac ExtraBold"/>
              </a:rPr>
              <a:t>3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08760" y="4204454"/>
            <a:ext cx="3870762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>
                <a:solidFill>
                  <a:srgbClr val="2B303A"/>
                </a:solidFill>
                <a:latin typeface="Roboto Light"/>
              </a:rPr>
              <a:t>Documentation requirements keep expanding, with steeper penalties for non-compliance.</a:t>
            </a:r>
          </a:p>
        </p:txBody>
      </p:sp>
      <p:cxnSp>
        <p:nvCxnSpPr>
          <p:cNvPr id="42" name="Connector 41"/>
          <p:cNvCxnSpPr>
            <a:cxnSpLocks/>
          </p:cNvCxnSpPr>
          <p:nvPr/>
        </p:nvCxnSpPr>
        <p:spPr>
          <a:xfrm>
            <a:off x="1051560" y="4678168"/>
            <a:ext cx="4754879" cy="0"/>
          </a:xfrm>
          <a:prstGeom prst="line">
            <a:avLst/>
          </a:prstGeom>
          <a:ln w="12700" cap="rnd">
            <a:solidFill>
              <a:srgbClr val="2B303A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051560" y="4937760"/>
            <a:ext cx="228600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000" b="0">
                <a:solidFill>
                  <a:srgbClr val="2B303A"/>
                </a:solidFill>
                <a:latin typeface="Carnac ExtraBold"/>
              </a:rPr>
              <a:t>94%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51560" y="5532120"/>
            <a:ext cx="219456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2B303A"/>
                </a:solidFill>
                <a:latin typeface="Roboto Light"/>
              </a:rPr>
              <a:t>of European respondents confirm </a:t>
            </a:r>
            <a:r>
              <a:rPr lang="en-GB" sz="1200" b="0">
                <a:solidFill>
                  <a:srgbClr val="2B303A"/>
                </a:solidFill>
                <a:latin typeface="Roboto Light"/>
              </a:rPr>
              <a:t>transfer pricing </a:t>
            </a:r>
            <a:r>
              <a:rPr sz="1200" b="0">
                <a:solidFill>
                  <a:srgbClr val="2B303A"/>
                </a:solidFill>
                <a:latin typeface="Roboto Light"/>
              </a:rPr>
              <a:t>exposure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611879" y="4937760"/>
            <a:ext cx="228600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000" b="0">
                <a:solidFill>
                  <a:srgbClr val="2B303A"/>
                </a:solidFill>
                <a:latin typeface="Carnac ExtraBold"/>
              </a:rPr>
              <a:t>93%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611879" y="5532120"/>
            <a:ext cx="1993274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2B303A"/>
                </a:solidFill>
                <a:latin typeface="Roboto Light"/>
              </a:rPr>
              <a:t>of Lat</a:t>
            </a:r>
            <a:r>
              <a:rPr lang="en-GB" sz="1200" b="0">
                <a:solidFill>
                  <a:srgbClr val="2B303A"/>
                </a:solidFill>
                <a:latin typeface="Roboto Light"/>
              </a:rPr>
              <a:t>in American</a:t>
            </a:r>
            <a:r>
              <a:rPr sz="1200" b="0">
                <a:solidFill>
                  <a:srgbClr val="2B303A"/>
                </a:solidFill>
                <a:latin typeface="Roboto Light"/>
              </a:rPr>
              <a:t> respondents confirm </a:t>
            </a:r>
            <a:r>
              <a:rPr lang="en-GB" sz="1200">
                <a:solidFill>
                  <a:srgbClr val="2B303A"/>
                </a:solidFill>
                <a:latin typeface="Roboto Light"/>
              </a:rPr>
              <a:t>transfer pricing</a:t>
            </a:r>
            <a:r>
              <a:rPr sz="1200" b="0">
                <a:solidFill>
                  <a:srgbClr val="2B303A"/>
                </a:solidFill>
                <a:latin typeface="Roboto Light"/>
              </a:rPr>
              <a:t> exposure</a:t>
            </a:r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E6CD74E2-31D8-4AF1-15F4-D1A4582CC8D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89400 w 12192000"/>
              <a:gd name="connsiteY0" fmla="*/ 90000 h 6858000"/>
              <a:gd name="connsiteX1" fmla="*/ 89400 w 12192000"/>
              <a:gd name="connsiteY1" fmla="*/ 6768000 h 6858000"/>
              <a:gd name="connsiteX2" fmla="*/ 12102600 w 12192000"/>
              <a:gd name="connsiteY2" fmla="*/ 6768000 h 6858000"/>
              <a:gd name="connsiteX3" fmla="*/ 12102600 w 12192000"/>
              <a:gd name="connsiteY3" fmla="*/ 900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89400" y="90000"/>
                </a:moveTo>
                <a:lnTo>
                  <a:pt x="89400" y="6768000"/>
                </a:lnTo>
                <a:lnTo>
                  <a:pt x="12102600" y="6768000"/>
                </a:lnTo>
                <a:lnTo>
                  <a:pt x="12102600" y="90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1560" y="1097280"/>
            <a:ext cx="10040112" cy="548640"/>
          </a:xfrm>
        </p:spPr>
        <p:txBody>
          <a:bodyPr anchor="t"/>
          <a:lstStyle/>
          <a:p>
            <a:r>
              <a:t>Who we surveyed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76FE85A-7A7E-5390-DC30-3B2E450151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Baker Tilly | Transfer pricing readiness assessment</a:t>
            </a:r>
          </a:p>
        </p:txBody>
      </p:sp>
      <p:sp>
        <p:nvSpPr>
          <p:cNvPr id="32" name="Slide Number Placeholder 4">
            <a:extLst>
              <a:ext uri="{FF2B5EF4-FFF2-40B4-BE49-F238E27FC236}">
                <a16:creationId xmlns:a16="http://schemas.microsoft.com/office/drawing/2014/main" id="{74BB4523-A383-651D-9D45-01A42903F4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185FD8-631D-A048-9C72-547576F9F4A6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lack" panose="02000000000000000000" pitchFamily="2" charset="0"/>
                <a:ea typeface="Roboto Black" panose="02000000000000000000" pitchFamily="2" charset="0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Black" panose="02000000000000000000" pitchFamily="2" charset="0"/>
              <a:ea typeface="Roboto Black" panose="02000000000000000000" pitchFamily="2" charset="0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51560" y="1691640"/>
            <a:ext cx="10040112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>
                <a:solidFill>
                  <a:srgbClr val="C9EC51"/>
                </a:solidFill>
                <a:latin typeface="Carnac Medium"/>
              </a:rPr>
              <a:t>A broad, cross-industry sample across two regions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51560" y="2194560"/>
            <a:ext cx="5760720" cy="4001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Roboto Light"/>
              </a:rPr>
              <a:t>Two independent samples, European and Lat</a:t>
            </a:r>
            <a:r>
              <a:rPr lang="en-GB" sz="1300" b="0">
                <a:solidFill>
                  <a:srgbClr val="FFFFFF"/>
                </a:solidFill>
                <a:latin typeface="Roboto Light"/>
              </a:rPr>
              <a:t>in American</a:t>
            </a:r>
            <a:r>
              <a:rPr sz="1300" b="0">
                <a:solidFill>
                  <a:srgbClr val="FFFFFF"/>
                </a:solidFill>
                <a:latin typeface="Roboto Light"/>
              </a:rPr>
              <a:t>, both spanning a broad mix of industries; no single sector dominates either region.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063240" y="2926080"/>
            <a:ext cx="182880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rgbClr val="00BAB3"/>
                </a:solidFill>
                <a:latin typeface="Carnac Medium"/>
              </a:rPr>
              <a:t>Europe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937760" y="2926080"/>
            <a:ext cx="182880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rgbClr val="00BAB3"/>
                </a:solidFill>
                <a:latin typeface="Carnac Medium"/>
              </a:rPr>
              <a:t>Lat</a:t>
            </a:r>
            <a:r>
              <a:rPr lang="en-GB" sz="1400">
                <a:solidFill>
                  <a:srgbClr val="00BAB3"/>
                </a:solidFill>
                <a:latin typeface="Carnac Medium"/>
              </a:rPr>
              <a:t>in America</a:t>
            </a:r>
            <a:endParaRPr sz="1400" b="0">
              <a:solidFill>
                <a:srgbClr val="00BAB3"/>
              </a:solidFill>
              <a:latin typeface="Carnac Medium"/>
            </a:endParaRPr>
          </a:p>
        </p:txBody>
      </p:sp>
      <p:cxnSp>
        <p:nvCxnSpPr>
          <p:cNvPr id="37" name="Connector 36"/>
          <p:cNvCxnSpPr/>
          <p:nvPr/>
        </p:nvCxnSpPr>
        <p:spPr>
          <a:xfrm>
            <a:off x="1051560" y="3273552"/>
            <a:ext cx="5760719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051560" y="3364992"/>
            <a:ext cx="19202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FFFFFF"/>
                </a:solidFill>
                <a:latin typeface="Carnac Medium"/>
              </a:rPr>
              <a:t>Largest sector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063240" y="3364992"/>
            <a:ext cx="178308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FFFFFF"/>
                </a:solidFill>
                <a:latin typeface="Roboto Light"/>
              </a:rPr>
              <a:t>Services</a:t>
            </a:r>
            <a:r>
              <a:rPr lang="en-GB" sz="1200" b="0">
                <a:solidFill>
                  <a:srgbClr val="FFFFFF"/>
                </a:solidFill>
                <a:latin typeface="Roboto Light"/>
              </a:rPr>
              <a:t>:</a:t>
            </a:r>
            <a:r>
              <a:rPr sz="1200" b="0">
                <a:solidFill>
                  <a:srgbClr val="FFFFFF"/>
                </a:solidFill>
                <a:latin typeface="Roboto Light"/>
              </a:rPr>
              <a:t> 39%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937760" y="3364992"/>
            <a:ext cx="1874519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FFFFFF"/>
                </a:solidFill>
                <a:latin typeface="Roboto Light"/>
              </a:rPr>
              <a:t>Industry</a:t>
            </a:r>
            <a:r>
              <a:rPr lang="en-GB" sz="1200">
                <a:solidFill>
                  <a:srgbClr val="FFFFFF"/>
                </a:solidFill>
                <a:latin typeface="Roboto Light"/>
              </a:rPr>
              <a:t>: </a:t>
            </a:r>
            <a:r>
              <a:rPr sz="1200" b="0">
                <a:solidFill>
                  <a:srgbClr val="FFFFFF"/>
                </a:solidFill>
                <a:latin typeface="Roboto Light"/>
              </a:rPr>
              <a:t>44%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1051560" y="3749039"/>
            <a:ext cx="5760719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051560" y="3840479"/>
            <a:ext cx="192024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1200">
                <a:solidFill>
                  <a:srgbClr val="FFFFFF"/>
                </a:solidFill>
                <a:latin typeface="Carnac Medium"/>
              </a:rPr>
              <a:t>Seco</a:t>
            </a:r>
            <a:r>
              <a:rPr sz="1200" b="0">
                <a:solidFill>
                  <a:srgbClr val="FFFFFF"/>
                </a:solidFill>
                <a:latin typeface="Carnac Medium"/>
              </a:rPr>
              <a:t>nd largest sector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063240" y="3840479"/>
            <a:ext cx="178308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FFFFFF"/>
                </a:solidFill>
                <a:latin typeface="Roboto Light"/>
              </a:rPr>
              <a:t>Other</a:t>
            </a:r>
            <a:r>
              <a:rPr lang="en-GB" sz="1200" b="0">
                <a:solidFill>
                  <a:srgbClr val="FFFFFF"/>
                </a:solidFill>
                <a:latin typeface="Roboto Light"/>
              </a:rPr>
              <a:t>:</a:t>
            </a:r>
            <a:r>
              <a:rPr sz="1200" b="0">
                <a:solidFill>
                  <a:srgbClr val="FFFFFF"/>
                </a:solidFill>
                <a:latin typeface="Roboto Light"/>
              </a:rPr>
              <a:t> 24%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937760" y="3840479"/>
            <a:ext cx="1874519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FFFFFF"/>
                </a:solidFill>
                <a:latin typeface="Roboto Light"/>
              </a:rPr>
              <a:t>Services</a:t>
            </a:r>
            <a:r>
              <a:rPr lang="en-GB" sz="1200" b="0">
                <a:solidFill>
                  <a:srgbClr val="FFFFFF"/>
                </a:solidFill>
                <a:latin typeface="Roboto Light"/>
              </a:rPr>
              <a:t>:</a:t>
            </a:r>
            <a:r>
              <a:rPr sz="1200" b="0">
                <a:solidFill>
                  <a:srgbClr val="FFFFFF"/>
                </a:solidFill>
                <a:latin typeface="Roboto Light"/>
              </a:rPr>
              <a:t> 33%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1051560" y="4224527"/>
            <a:ext cx="5760719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51560" y="4315967"/>
            <a:ext cx="192024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FFFFFF"/>
                </a:solidFill>
                <a:latin typeface="Carnac Medium"/>
              </a:rPr>
              <a:t>Remaining sectors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7C6A4D-9A1A-EE6A-7AE5-12FF8F24F0A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58361" y="2927774"/>
            <a:ext cx="4109019" cy="219117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3063240" y="4315967"/>
            <a:ext cx="1508759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FFFFFF"/>
                </a:solidFill>
                <a:latin typeface="Roboto Light"/>
              </a:rPr>
              <a:t>Industry, </a:t>
            </a:r>
            <a:r>
              <a:rPr lang="en-GB" sz="1200" b="0">
                <a:solidFill>
                  <a:srgbClr val="FFFFFF"/>
                </a:solidFill>
                <a:latin typeface="Roboto Light"/>
              </a:rPr>
              <a:t>f</a:t>
            </a:r>
            <a:r>
              <a:rPr sz="1200" b="0" err="1">
                <a:solidFill>
                  <a:srgbClr val="FFFFFF"/>
                </a:solidFill>
                <a:latin typeface="Roboto Light"/>
              </a:rPr>
              <a:t>inancial</a:t>
            </a:r>
            <a:r>
              <a:rPr sz="1200" b="0">
                <a:solidFill>
                  <a:srgbClr val="FFFFFF"/>
                </a:solidFill>
                <a:latin typeface="Roboto Light"/>
              </a:rPr>
              <a:t> </a:t>
            </a:r>
            <a:r>
              <a:rPr lang="en-GB" sz="1200">
                <a:solidFill>
                  <a:srgbClr val="FFFFFF"/>
                </a:solidFill>
                <a:latin typeface="Roboto Light"/>
              </a:rPr>
              <a:t>and</a:t>
            </a:r>
            <a:r>
              <a:rPr sz="1200" b="0">
                <a:solidFill>
                  <a:srgbClr val="FFFFFF"/>
                </a:solidFill>
                <a:latin typeface="Roboto Light"/>
              </a:rPr>
              <a:t> </a:t>
            </a:r>
            <a:r>
              <a:rPr lang="en-GB" sz="1200" b="0">
                <a:solidFill>
                  <a:srgbClr val="FFFFFF"/>
                </a:solidFill>
                <a:latin typeface="Roboto Light"/>
              </a:rPr>
              <a:t>t</a:t>
            </a:r>
            <a:r>
              <a:rPr sz="1200" b="0" err="1">
                <a:solidFill>
                  <a:srgbClr val="FFFFFF"/>
                </a:solidFill>
                <a:latin typeface="Roboto Light"/>
              </a:rPr>
              <a:t>echnology</a:t>
            </a:r>
            <a:r>
              <a:rPr lang="en-GB" sz="1200">
                <a:solidFill>
                  <a:srgbClr val="FFFFFF"/>
                </a:solidFill>
                <a:latin typeface="Roboto Light"/>
              </a:rPr>
              <a:t>: </a:t>
            </a:r>
            <a:r>
              <a:rPr sz="1200" b="0">
                <a:solidFill>
                  <a:srgbClr val="FFFFFF"/>
                </a:solidFill>
                <a:latin typeface="Roboto Light"/>
              </a:rPr>
              <a:t>37% combined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937760" y="4315967"/>
            <a:ext cx="1874519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FFFFFF"/>
                </a:solidFill>
                <a:latin typeface="Roboto Light"/>
              </a:rPr>
              <a:t>Other, </a:t>
            </a:r>
            <a:r>
              <a:rPr lang="en-GB" sz="1200" b="0">
                <a:solidFill>
                  <a:srgbClr val="FFFFFF"/>
                </a:solidFill>
                <a:latin typeface="Roboto Light"/>
              </a:rPr>
              <a:t>f</a:t>
            </a:r>
            <a:r>
              <a:rPr sz="1200" b="0" err="1">
                <a:solidFill>
                  <a:srgbClr val="FFFFFF"/>
                </a:solidFill>
                <a:latin typeface="Roboto Light"/>
              </a:rPr>
              <a:t>inancial</a:t>
            </a:r>
            <a:r>
              <a:rPr sz="1200" b="0">
                <a:solidFill>
                  <a:srgbClr val="FFFFFF"/>
                </a:solidFill>
                <a:latin typeface="Roboto Light"/>
              </a:rPr>
              <a:t> </a:t>
            </a:r>
            <a:r>
              <a:rPr lang="en-GB" sz="1200" b="0">
                <a:solidFill>
                  <a:srgbClr val="FFFFFF"/>
                </a:solidFill>
                <a:latin typeface="Roboto Light"/>
              </a:rPr>
              <a:t>and</a:t>
            </a:r>
            <a:r>
              <a:rPr sz="1200" b="0">
                <a:solidFill>
                  <a:srgbClr val="FFFFFF"/>
                </a:solidFill>
                <a:latin typeface="Roboto Light"/>
              </a:rPr>
              <a:t> </a:t>
            </a:r>
            <a:r>
              <a:rPr lang="en-GB" sz="1200">
                <a:solidFill>
                  <a:srgbClr val="FFFFFF"/>
                </a:solidFill>
                <a:latin typeface="Roboto Light"/>
              </a:rPr>
              <a:t>t</a:t>
            </a:r>
            <a:r>
              <a:rPr sz="1200" b="0" err="1">
                <a:solidFill>
                  <a:srgbClr val="FFFFFF"/>
                </a:solidFill>
                <a:latin typeface="Roboto Light"/>
              </a:rPr>
              <a:t>echnology</a:t>
            </a:r>
            <a:r>
              <a:rPr lang="en-GB" sz="1200">
                <a:solidFill>
                  <a:srgbClr val="FFFFFF"/>
                </a:solidFill>
                <a:latin typeface="Roboto Light"/>
              </a:rPr>
              <a:t>: </a:t>
            </a:r>
            <a:r>
              <a:rPr sz="1200" b="0">
                <a:solidFill>
                  <a:srgbClr val="FFFFFF"/>
                </a:solidFill>
                <a:latin typeface="Roboto Light"/>
              </a:rPr>
              <a:t>24% combined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1051560" y="4901183"/>
            <a:ext cx="5760719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1051560" y="5157097"/>
            <a:ext cx="5760720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FFFFFF"/>
                </a:solidFill>
                <a:latin typeface="Carnac Medium"/>
              </a:rPr>
              <a:t>Geography: </a:t>
            </a:r>
            <a:r>
              <a:rPr sz="1100" b="0">
                <a:solidFill>
                  <a:srgbClr val="FFFFFF"/>
                </a:solidFill>
                <a:latin typeface="Roboto Light"/>
              </a:rPr>
              <a:t>Lat</a:t>
            </a:r>
            <a:r>
              <a:rPr lang="en-GB" sz="1100" b="0">
                <a:solidFill>
                  <a:srgbClr val="FFFFFF"/>
                </a:solidFill>
                <a:latin typeface="Roboto Light"/>
              </a:rPr>
              <a:t>in American</a:t>
            </a:r>
            <a:r>
              <a:rPr sz="1100" b="0">
                <a:solidFill>
                  <a:srgbClr val="FFFFFF"/>
                </a:solidFill>
                <a:latin typeface="Roboto Light"/>
              </a:rPr>
              <a:t> respondents are concentrated in Mexico, with further representation from Guatemala, Costa Rica and other countries in the region. Europe respondents span multiple European countries.</a:t>
            </a:r>
          </a:p>
          <a:p>
            <a:pPr algn="l">
              <a:spcAft>
                <a:spcPts val="600"/>
              </a:spcAft>
            </a:pPr>
            <a:r>
              <a:rPr sz="1100" b="0">
                <a:solidFill>
                  <a:srgbClr val="FFFFFF"/>
                </a:solidFill>
                <a:latin typeface="Carnac Medium"/>
              </a:rPr>
              <a:t>Structure: </a:t>
            </a:r>
            <a:r>
              <a:rPr sz="1100" b="0">
                <a:solidFill>
                  <a:srgbClr val="FFFFFF"/>
                </a:solidFill>
                <a:latin typeface="Roboto Light"/>
              </a:rPr>
              <a:t>all respondent companies have cross-border intragroup transactions and operate subsidiaries in multiple countries: a multinational, not purely domestic, sample.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170719" y="2651284"/>
            <a:ext cx="626423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C9EC51"/>
                </a:solidFill>
                <a:latin typeface="Carnac Medium"/>
              </a:rPr>
              <a:t>Europe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628709" y="4462271"/>
            <a:ext cx="636517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1200" b="0">
                <a:solidFill>
                  <a:srgbClr val="00BAB3"/>
                </a:solidFill>
                <a:latin typeface="Carnac Medium"/>
              </a:rPr>
              <a:t>Latin America</a:t>
            </a:r>
            <a:endParaRPr sz="1200" b="0">
              <a:solidFill>
                <a:srgbClr val="00BAB3"/>
              </a:solidFill>
              <a:latin typeface="Carnac Medi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1560" y="1097280"/>
            <a:ext cx="10040112" cy="548640"/>
          </a:xfrm>
        </p:spPr>
        <p:txBody>
          <a:bodyPr anchor="t"/>
          <a:lstStyle/>
          <a:p>
            <a:r>
              <a:t>Awareness snapshot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76FE85A-7A7E-5390-DC30-3B2E450151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Baker Tilly | Transfer pricing readiness assessment</a:t>
            </a:r>
          </a:p>
        </p:txBody>
      </p:sp>
      <p:sp>
        <p:nvSpPr>
          <p:cNvPr id="32" name="Slide Number Placeholder 4">
            <a:extLst>
              <a:ext uri="{FF2B5EF4-FFF2-40B4-BE49-F238E27FC236}">
                <a16:creationId xmlns:a16="http://schemas.microsoft.com/office/drawing/2014/main" id="{74BB4523-A383-651D-9D45-01A42903F4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185FD8-631D-A048-9C72-547576F9F4A6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lack" panose="02000000000000000000" pitchFamily="2" charset="0"/>
                <a:ea typeface="Roboto Black" panose="02000000000000000000" pitchFamily="2" charset="0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Black" panose="02000000000000000000" pitchFamily="2" charset="0"/>
              <a:ea typeface="Roboto Black" panose="02000000000000000000" pitchFamily="2" charset="0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51560" y="1691640"/>
            <a:ext cx="10040112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>
                <a:solidFill>
                  <a:srgbClr val="C9EC51"/>
                </a:solidFill>
                <a:latin typeface="Carnac Medium"/>
              </a:rPr>
              <a:t>Uneven and, on average, insufficient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51560" y="2194560"/>
            <a:ext cx="5515495" cy="4001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Roboto Light"/>
              </a:rPr>
              <a:t>How well a company actually knows and follows the </a:t>
            </a:r>
            <a:r>
              <a:rPr lang="en-GB" sz="1300">
                <a:solidFill>
                  <a:srgbClr val="FFFFFF"/>
                </a:solidFill>
                <a:latin typeface="Roboto Light"/>
              </a:rPr>
              <a:t>transfer pricing</a:t>
            </a:r>
            <a:r>
              <a:rPr sz="1300" b="0">
                <a:solidFill>
                  <a:srgbClr val="FFFFFF"/>
                </a:solidFill>
                <a:latin typeface="Roboto Light"/>
              </a:rPr>
              <a:t> rules that apply to it, not just whether it has heard of them.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51560" y="2880360"/>
            <a:ext cx="60350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FFFFFF"/>
                </a:solidFill>
                <a:latin typeface="Roboto Light"/>
              </a:rPr>
              <a:t>Share of companies by awareness level (%)</a:t>
            </a:r>
          </a:p>
        </p:txBody>
      </p:sp>
      <p:graphicFrame>
        <p:nvGraphicFramePr>
          <p:cNvPr id="36" name="Chart 35" descr="Chart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1594241"/>
              </p:ext>
            </p:extLst>
          </p:nvPr>
        </p:nvGraphicFramePr>
        <p:xfrm>
          <a:off x="1051560" y="3154680"/>
          <a:ext cx="6035040" cy="2377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589520" y="2148840"/>
            <a:ext cx="3502152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400" b="0">
                <a:solidFill>
                  <a:srgbClr val="00BAB3"/>
                </a:solidFill>
                <a:latin typeface="Carnac ExtraBold"/>
              </a:rPr>
              <a:t>58.9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589520" y="2834640"/>
            <a:ext cx="350215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Roboto Light"/>
              </a:rPr>
              <a:t>Europe average awareness score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7589520" y="3291840"/>
            <a:ext cx="3502152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7589520" y="3429000"/>
            <a:ext cx="3502152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400" b="0">
                <a:solidFill>
                  <a:srgbClr val="00BAB3"/>
                </a:solidFill>
                <a:latin typeface="Carnac ExtraBold"/>
              </a:rPr>
              <a:t>54.2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589520" y="4114800"/>
            <a:ext cx="3502152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Roboto Light"/>
              </a:rPr>
              <a:t>Lat</a:t>
            </a:r>
            <a:r>
              <a:rPr lang="en-GB" sz="1300" b="0">
                <a:solidFill>
                  <a:srgbClr val="FFFFFF"/>
                </a:solidFill>
                <a:latin typeface="Roboto Light"/>
              </a:rPr>
              <a:t>in America</a:t>
            </a:r>
            <a:r>
              <a:rPr sz="1300" b="0">
                <a:solidFill>
                  <a:srgbClr val="FFFFFF"/>
                </a:solidFill>
                <a:latin typeface="Roboto Light"/>
              </a:rPr>
              <a:t> average awareness score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7589520" y="4572000"/>
            <a:ext cx="3502152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7589520" y="4681728"/>
            <a:ext cx="3312028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FFFFFF"/>
                </a:solidFill>
                <a:latin typeface="Roboto Light"/>
              </a:rPr>
              <a:t>The Awareness Index scores each company 0–100 across 7 pillars: self-reported knowledge, documentation, intragroup practices, internal resources, risk controls, evidence retention, and APA/MAP awareness.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2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1560" y="1097280"/>
            <a:ext cx="10040112" cy="449034"/>
          </a:xfrm>
        </p:spPr>
        <p:txBody>
          <a:bodyPr anchor="t"/>
          <a:lstStyle/>
          <a:p>
            <a:r>
              <a:rPr>
                <a:solidFill>
                  <a:srgbClr val="2B303A"/>
                </a:solidFill>
              </a:rPr>
              <a:t>Perception vs. reality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76FE85A-7A7E-5390-DC30-3B2E450151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</p:spPr>
        <p:txBody>
          <a:bodyPr/>
          <a:lstStyle/>
          <a:p>
            <a:r>
              <a:rPr lang="en-US">
                <a:solidFill>
                  <a:srgbClr val="2B303A"/>
                </a:solidFill>
              </a:rPr>
              <a:t>Baker Tilly | Transfer pricing readiness assessment</a:t>
            </a:r>
          </a:p>
        </p:txBody>
      </p:sp>
      <p:sp>
        <p:nvSpPr>
          <p:cNvPr id="32" name="Slide Number Placeholder 4">
            <a:extLst>
              <a:ext uri="{FF2B5EF4-FFF2-40B4-BE49-F238E27FC236}">
                <a16:creationId xmlns:a16="http://schemas.microsoft.com/office/drawing/2014/main" id="{74BB4523-A383-651D-9D45-01A42903F4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185FD8-631D-A048-9C72-547576F9F4A6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2B303A"/>
                </a:solidFill>
                <a:effectLst/>
                <a:uLnTx/>
                <a:uFillTx/>
                <a:latin typeface="Roboto Black" panose="02000000000000000000" pitchFamily="2" charset="0"/>
                <a:ea typeface="Roboto Black" panose="02000000000000000000" pitchFamily="2" charset="0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2B303A"/>
              </a:solidFill>
              <a:effectLst/>
              <a:uLnTx/>
              <a:uFillTx/>
              <a:latin typeface="Roboto Black" panose="02000000000000000000" pitchFamily="2" charset="0"/>
              <a:ea typeface="Roboto Black" panose="02000000000000000000" pitchFamily="2" charset="0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51560" y="1691640"/>
            <a:ext cx="10040112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>
                <a:solidFill>
                  <a:srgbClr val="00BAB3"/>
                </a:solidFill>
                <a:latin typeface="Carnac Medium"/>
              </a:rPr>
              <a:t>What companies think they know vs. what they practice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51560" y="2194560"/>
            <a:ext cx="4007328" cy="18569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1300" b="0">
                <a:solidFill>
                  <a:srgbClr val="2B303A"/>
                </a:solidFill>
                <a:latin typeface="Roboto Light"/>
              </a:rPr>
              <a:t>Companies rated how much they think they know about </a:t>
            </a:r>
            <a:r>
              <a:rPr lang="en-GB" sz="1300">
                <a:solidFill>
                  <a:srgbClr val="2B303A"/>
                </a:solidFill>
                <a:latin typeface="Roboto Light"/>
              </a:rPr>
              <a:t>transfer pricing</a:t>
            </a:r>
            <a:r>
              <a:rPr sz="1300" b="0">
                <a:solidFill>
                  <a:srgbClr val="2B303A"/>
                </a:solidFill>
                <a:latin typeface="Roboto Light"/>
              </a:rPr>
              <a:t> and were separately scored on what they actually do (documentation, controls, resources). </a:t>
            </a:r>
            <a:endParaRPr lang="en-GB" sz="1300" b="0">
              <a:solidFill>
                <a:srgbClr val="2B303A"/>
              </a:solidFill>
              <a:latin typeface="Roboto Light"/>
            </a:endParaRPr>
          </a:p>
          <a:p>
            <a:pPr algn="l">
              <a:spcAft>
                <a:spcPts val="1000"/>
              </a:spcAft>
            </a:pPr>
            <a:r>
              <a:rPr sz="1300" b="0">
                <a:solidFill>
                  <a:srgbClr val="2B303A"/>
                </a:solidFill>
                <a:latin typeface="Roboto Light"/>
              </a:rPr>
              <a:t>If confidence matched reality, the two would move together.</a:t>
            </a:r>
          </a:p>
          <a:p>
            <a:pPr algn="l">
              <a:spcAft>
                <a:spcPts val="1000"/>
              </a:spcAft>
            </a:pPr>
            <a:r>
              <a:rPr sz="1300" b="0">
                <a:solidFill>
                  <a:srgbClr val="2B303A"/>
                </a:solidFill>
                <a:latin typeface="Roboto Light"/>
              </a:rPr>
              <a:t>They barely do</a:t>
            </a:r>
            <a:r>
              <a:rPr lang="en-GB" sz="1300" b="0">
                <a:solidFill>
                  <a:srgbClr val="2B303A"/>
                </a:solidFill>
                <a:latin typeface="Roboto Light"/>
              </a:rPr>
              <a:t>. T</a:t>
            </a:r>
            <a:r>
              <a:rPr sz="1300" b="0">
                <a:solidFill>
                  <a:srgbClr val="2B303A"/>
                </a:solidFill>
                <a:latin typeface="Roboto Light"/>
              </a:rPr>
              <a:t>he correlation between self-reported knowledge and real maturity is weak in both regions, Lat</a:t>
            </a:r>
            <a:r>
              <a:rPr lang="en-GB" sz="1300" b="0">
                <a:solidFill>
                  <a:srgbClr val="2B303A"/>
                </a:solidFill>
                <a:latin typeface="Roboto Light"/>
              </a:rPr>
              <a:t>in America</a:t>
            </a:r>
            <a:r>
              <a:rPr sz="1300" b="0">
                <a:solidFill>
                  <a:srgbClr val="2B303A"/>
                </a:solidFill>
                <a:latin typeface="Roboto Light"/>
              </a:rPr>
              <a:t> and Europe.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51560" y="4343400"/>
            <a:ext cx="4480560" cy="6771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400" b="0">
                <a:solidFill>
                  <a:srgbClr val="00BAB3"/>
                </a:solidFill>
                <a:latin typeface="Carnac ExtraBold"/>
              </a:rPr>
              <a:t>0.15–0.17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1560" y="5029200"/>
            <a:ext cx="3330435" cy="4001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>
                <a:solidFill>
                  <a:srgbClr val="2B303A"/>
                </a:solidFill>
                <a:latin typeface="Roboto Light"/>
              </a:rPr>
              <a:t>correlation between confidence and reality: nearly unrelated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172200" y="2194560"/>
            <a:ext cx="4919472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2B303A"/>
                </a:solidFill>
                <a:latin typeface="Roboto Light"/>
              </a:rPr>
              <a:t>Correlation score, 0 to 1</a:t>
            </a:r>
          </a:p>
        </p:txBody>
      </p:sp>
      <p:graphicFrame>
        <p:nvGraphicFramePr>
          <p:cNvPr id="38" name="Chart 37" descr="Chart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2887361"/>
              </p:ext>
            </p:extLst>
          </p:nvPr>
        </p:nvGraphicFramePr>
        <p:xfrm>
          <a:off x="6172200" y="2514600"/>
          <a:ext cx="4919472" cy="2377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6172200" y="5029200"/>
            <a:ext cx="4919472" cy="3231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2B303A"/>
                </a:solidFill>
                <a:latin typeface="Roboto Light"/>
              </a:rPr>
              <a:t>Correlation score: 0 means confidence and reality are unrelated, 1 would mean they always match. At 0.15–0.17, they are nearly unrelated.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1560" y="1097280"/>
            <a:ext cx="10040112" cy="548640"/>
          </a:xfrm>
        </p:spPr>
        <p:txBody>
          <a:bodyPr anchor="t"/>
          <a:lstStyle/>
          <a:p>
            <a:r>
              <a:t>Key gaps and their risk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76FE85A-7A7E-5390-DC30-3B2E450151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Baker Tilly | Transfer pricing readiness assessment</a:t>
            </a:r>
          </a:p>
        </p:txBody>
      </p:sp>
      <p:sp>
        <p:nvSpPr>
          <p:cNvPr id="32" name="Slide Number Placeholder 4">
            <a:extLst>
              <a:ext uri="{FF2B5EF4-FFF2-40B4-BE49-F238E27FC236}">
                <a16:creationId xmlns:a16="http://schemas.microsoft.com/office/drawing/2014/main" id="{74BB4523-A383-651D-9D45-01A42903F4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185FD8-631D-A048-9C72-547576F9F4A6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lack" panose="02000000000000000000" pitchFamily="2" charset="0"/>
                <a:ea typeface="Roboto Black" panose="02000000000000000000" pitchFamily="2" charset="0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Black" panose="02000000000000000000" pitchFamily="2" charset="0"/>
              <a:ea typeface="Roboto Black" panose="02000000000000000000" pitchFamily="2" charset="0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51560" y="1691640"/>
            <a:ext cx="10040112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>
                <a:solidFill>
                  <a:srgbClr val="C9EC51"/>
                </a:solidFill>
                <a:latin typeface="Carnac Medium"/>
              </a:rPr>
              <a:t>The gaps most companies have, and </a:t>
            </a:r>
            <a:r>
              <a:rPr lang="en-GB" sz="1800" b="0">
                <a:solidFill>
                  <a:srgbClr val="C9EC51"/>
                </a:solidFill>
                <a:latin typeface="Carnac Medium"/>
              </a:rPr>
              <a:t>the </a:t>
            </a:r>
            <a:r>
              <a:rPr sz="1800" b="0">
                <a:solidFill>
                  <a:srgbClr val="C9EC51"/>
                </a:solidFill>
                <a:latin typeface="Carnac Medium"/>
              </a:rPr>
              <a:t>risks</a:t>
            </a:r>
            <a:r>
              <a:rPr lang="en-GB" sz="1800" b="0">
                <a:solidFill>
                  <a:srgbClr val="C9EC51"/>
                </a:solidFill>
                <a:latin typeface="Carnac Medium"/>
              </a:rPr>
              <a:t> they bring</a:t>
            </a:r>
            <a:endParaRPr sz="1800" b="0">
              <a:solidFill>
                <a:srgbClr val="C9EC51"/>
              </a:solidFill>
              <a:latin typeface="Carnac Medium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051560" y="2194560"/>
            <a:ext cx="9648108" cy="8771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FFFFFF"/>
                </a:solidFill>
                <a:latin typeface="Roboto Light"/>
              </a:rPr>
              <a:t>In plain terms: these are the specific things most companies are missing, the first things a tax inspector would ask to see, and what happens if they stay missing.</a:t>
            </a:r>
          </a:p>
          <a:p>
            <a:pPr algn="l">
              <a:spcAft>
                <a:spcPts val="600"/>
              </a:spcAft>
            </a:pPr>
            <a:r>
              <a:rPr sz="1300" b="0">
                <a:solidFill>
                  <a:srgbClr val="FFFFFF"/>
                </a:solidFill>
                <a:latin typeface="Roboto Light"/>
              </a:rPr>
              <a:t>Companies that feel more at risk are not actually more exposed in practice. The two barely move together, in Europe (r=0.06) as much as in Lat</a:t>
            </a:r>
            <a:r>
              <a:rPr lang="en-GB" sz="1300" b="0">
                <a:solidFill>
                  <a:srgbClr val="FFFFFF"/>
                </a:solidFill>
                <a:latin typeface="Roboto Light"/>
              </a:rPr>
              <a:t>in America</a:t>
            </a:r>
            <a:r>
              <a:rPr sz="1300" b="0">
                <a:solidFill>
                  <a:srgbClr val="FFFFFF"/>
                </a:solidFill>
                <a:latin typeface="Roboto Light"/>
              </a:rPr>
              <a:t> (r=0.14).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51560" y="3339801"/>
            <a:ext cx="3108960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>
                <a:solidFill>
                  <a:srgbClr val="00BAB3"/>
                </a:solidFill>
                <a:latin typeface="Carnac Medium"/>
              </a:rPr>
              <a:t>Gap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343400" y="3339801"/>
            <a:ext cx="2194560" cy="4001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>
                <a:solidFill>
                  <a:srgbClr val="C9EC51"/>
                </a:solidFill>
                <a:latin typeface="Carnac Medium"/>
              </a:rPr>
              <a:t>Incidence (Europe / Lat</a:t>
            </a:r>
            <a:r>
              <a:rPr lang="en-GB" sz="1300" b="0">
                <a:solidFill>
                  <a:srgbClr val="C9EC51"/>
                </a:solidFill>
                <a:latin typeface="Carnac Medium"/>
              </a:rPr>
              <a:t>in America</a:t>
            </a:r>
            <a:r>
              <a:rPr sz="1300" b="0">
                <a:solidFill>
                  <a:srgbClr val="C9EC51"/>
                </a:solidFill>
                <a:latin typeface="Carnac Medium"/>
              </a:rPr>
              <a:t>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720840" y="3339801"/>
            <a:ext cx="2651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>
                <a:solidFill>
                  <a:srgbClr val="C9EC51"/>
                </a:solidFill>
                <a:latin typeface="Carnac Medium"/>
              </a:rPr>
              <a:t>Risk if unresolved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55480" y="3339801"/>
            <a:ext cx="153619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>
                <a:solidFill>
                  <a:srgbClr val="C9EC51"/>
                </a:solidFill>
                <a:latin typeface="Carnac Medium"/>
              </a:rPr>
              <a:t>Severity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1051560" y="3742505"/>
            <a:ext cx="10040112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051560" y="4018831"/>
            <a:ext cx="310896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Carnac Medium"/>
              </a:rPr>
              <a:t>No documented </a:t>
            </a:r>
            <a:r>
              <a:rPr lang="en-GB" sz="1400" b="0">
                <a:solidFill>
                  <a:srgbClr val="FFFFFF"/>
                </a:solidFill>
                <a:latin typeface="Carnac Medium"/>
              </a:rPr>
              <a:t>transfer pricing </a:t>
            </a:r>
            <a:r>
              <a:rPr sz="1400" b="0">
                <a:solidFill>
                  <a:srgbClr val="FFFFFF"/>
                </a:solidFill>
                <a:latin typeface="Carnac Medium"/>
              </a:rPr>
              <a:t>policy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343400" y="3852233"/>
            <a:ext cx="219456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200" b="0">
                <a:solidFill>
                  <a:srgbClr val="FFFFFF"/>
                </a:solidFill>
                <a:latin typeface="Carnac ExtraBold"/>
              </a:rPr>
              <a:t>53% / 56%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720840" y="3852233"/>
            <a:ext cx="265176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Roboto Light"/>
              </a:rPr>
              <a:t>Adjustments and penalties in a tax audit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555480" y="3852233"/>
            <a:ext cx="1536192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>
                <a:solidFill>
                  <a:srgbClr val="C9EC51"/>
                </a:solidFill>
                <a:latin typeface="Carnac Medium"/>
              </a:rPr>
              <a:t>High</a:t>
            </a:r>
          </a:p>
        </p:txBody>
      </p:sp>
      <p:cxnSp>
        <p:nvCxnSpPr>
          <p:cNvPr id="44" name="Connector 43"/>
          <p:cNvCxnSpPr/>
          <p:nvPr/>
        </p:nvCxnSpPr>
        <p:spPr>
          <a:xfrm>
            <a:off x="1051560" y="4492313"/>
            <a:ext cx="10040112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1051560" y="4602041"/>
            <a:ext cx="310896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Carnac Medium"/>
              </a:rPr>
              <a:t>No specialised internal resources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343400" y="4602041"/>
            <a:ext cx="219456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200" b="0">
                <a:solidFill>
                  <a:srgbClr val="FFFFFF"/>
                </a:solidFill>
                <a:latin typeface="Carnac ExtraBold"/>
              </a:rPr>
              <a:t>61% / 58%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720840" y="4602041"/>
            <a:ext cx="265176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Roboto Light"/>
              </a:rPr>
              <a:t>Critical dependency, loss of institutional knowledge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555480" y="4768639"/>
            <a:ext cx="1536192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>
                <a:solidFill>
                  <a:srgbClr val="C9EC51"/>
                </a:solidFill>
                <a:latin typeface="Carnac Medium"/>
              </a:rPr>
              <a:t>Medium-high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1051560" y="5242121"/>
            <a:ext cx="10040112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1051560" y="5351849"/>
            <a:ext cx="310896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Carnac Medium"/>
              </a:rPr>
              <a:t>Unfamiliar with APA/MAP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343400" y="5351849"/>
            <a:ext cx="219456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200" b="0">
                <a:solidFill>
                  <a:srgbClr val="FFFFFF"/>
                </a:solidFill>
                <a:latin typeface="Carnac ExtraBold"/>
              </a:rPr>
              <a:t>33% / 29%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720840" y="5351849"/>
            <a:ext cx="265176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Roboto Light"/>
              </a:rPr>
              <a:t>Double-taxation exposure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555480" y="5518447"/>
            <a:ext cx="1536192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>
                <a:solidFill>
                  <a:srgbClr val="D1F554"/>
                </a:solidFill>
                <a:latin typeface="Carnac Medium"/>
              </a:rPr>
              <a:t>Medium-high</a:t>
            </a:r>
          </a:p>
        </p:txBody>
      </p:sp>
      <p:cxnSp>
        <p:nvCxnSpPr>
          <p:cNvPr id="54" name="Connector 53"/>
          <p:cNvCxnSpPr/>
          <p:nvPr/>
        </p:nvCxnSpPr>
        <p:spPr>
          <a:xfrm>
            <a:off x="1051560" y="5991929"/>
            <a:ext cx="10040112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2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1560" y="1097280"/>
            <a:ext cx="10040112" cy="449034"/>
          </a:xfrm>
        </p:spPr>
        <p:txBody>
          <a:bodyPr anchor="t"/>
          <a:lstStyle/>
          <a:p>
            <a:r>
              <a:rPr>
                <a:solidFill>
                  <a:srgbClr val="2B303A"/>
                </a:solidFill>
              </a:rPr>
              <a:t>Who is most exposed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76FE85A-7A7E-5390-DC30-3B2E450151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</p:spPr>
        <p:txBody>
          <a:bodyPr/>
          <a:lstStyle/>
          <a:p>
            <a:r>
              <a:rPr lang="en-US">
                <a:solidFill>
                  <a:srgbClr val="2B303A"/>
                </a:solidFill>
              </a:rPr>
              <a:t>Baker Tilly | Transfer pricing readiness assessment</a:t>
            </a:r>
          </a:p>
        </p:txBody>
      </p:sp>
      <p:sp>
        <p:nvSpPr>
          <p:cNvPr id="32" name="Slide Number Placeholder 4">
            <a:extLst>
              <a:ext uri="{FF2B5EF4-FFF2-40B4-BE49-F238E27FC236}">
                <a16:creationId xmlns:a16="http://schemas.microsoft.com/office/drawing/2014/main" id="{74BB4523-A383-651D-9D45-01A42903F4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185FD8-631D-A048-9C72-547576F9F4A6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2B303A"/>
                </a:solidFill>
                <a:effectLst/>
                <a:uLnTx/>
                <a:uFillTx/>
                <a:latin typeface="Roboto Black" panose="02000000000000000000" pitchFamily="2" charset="0"/>
                <a:ea typeface="Roboto Black" panose="02000000000000000000" pitchFamily="2" charset="0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2B303A"/>
              </a:solidFill>
              <a:effectLst/>
              <a:uLnTx/>
              <a:uFillTx/>
              <a:latin typeface="Roboto Black" panose="02000000000000000000" pitchFamily="2" charset="0"/>
              <a:ea typeface="Roboto Black" panose="02000000000000000000" pitchFamily="2" charset="0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51560" y="1691640"/>
            <a:ext cx="10040112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>
                <a:solidFill>
                  <a:srgbClr val="00BAB3"/>
                </a:solidFill>
                <a:latin typeface="Carnac Medium"/>
              </a:rPr>
              <a:t>Three choices separate exposed companies from prepared ones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51560" y="2194560"/>
            <a:ext cx="10040112" cy="8976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50" b="0">
                <a:solidFill>
                  <a:srgbClr val="2B303A"/>
                </a:solidFill>
                <a:latin typeface="Roboto Light"/>
              </a:rPr>
              <a:t>Two companies can look identical on paper, same size, same industry, same country, and still sit in very different risk categories.</a:t>
            </a:r>
          </a:p>
          <a:p>
            <a:pPr algn="l">
              <a:spcAft>
                <a:spcPts val="500"/>
              </a:spcAft>
            </a:pPr>
            <a:r>
              <a:rPr sz="1250" b="0">
                <a:solidFill>
                  <a:srgbClr val="2B303A"/>
                </a:solidFill>
                <a:latin typeface="Roboto Light"/>
              </a:rPr>
              <a:t>We tested this directly: awareness scores were statistically the same across region (Europe 58.9 vs. Lat</a:t>
            </a:r>
            <a:r>
              <a:rPr lang="en-GB" sz="1250" b="0">
                <a:solidFill>
                  <a:srgbClr val="2B303A"/>
                </a:solidFill>
                <a:latin typeface="Roboto Light"/>
              </a:rPr>
              <a:t>in American</a:t>
            </a:r>
            <a:r>
              <a:rPr sz="1250" b="0">
                <a:solidFill>
                  <a:srgbClr val="2B303A"/>
                </a:solidFill>
                <a:latin typeface="Roboto Light"/>
              </a:rPr>
              <a:t> 54.2), sector, and company size measured by number of countries with subsidiaries (r=-0.06, no relationship). None of these moved the needle.</a:t>
            </a:r>
          </a:p>
          <a:p>
            <a:pPr algn="l">
              <a:spcAft>
                <a:spcPts val="500"/>
              </a:spcAft>
            </a:pPr>
            <a:r>
              <a:rPr sz="1250" b="0">
                <a:solidFill>
                  <a:srgbClr val="2B303A"/>
                </a:solidFill>
                <a:latin typeface="Roboto Light"/>
              </a:rPr>
              <a:t>What tells them apart is whether they have made three specific choices.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51560" y="3556464"/>
            <a:ext cx="310896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rgbClr val="2B303A"/>
                </a:solidFill>
                <a:latin typeface="Carnac Medium"/>
              </a:rPr>
              <a:t>Has a documented </a:t>
            </a:r>
            <a:r>
              <a:rPr lang="en-GB" sz="1400">
                <a:solidFill>
                  <a:srgbClr val="2B303A"/>
                </a:solidFill>
                <a:latin typeface="Carnac Medium"/>
              </a:rPr>
              <a:t>transfer pricing</a:t>
            </a:r>
            <a:r>
              <a:rPr sz="1400" b="0">
                <a:solidFill>
                  <a:srgbClr val="2B303A"/>
                </a:solidFill>
                <a:latin typeface="Carnac Medium"/>
              </a:rPr>
              <a:t> policy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1560" y="3931920"/>
            <a:ext cx="3108960" cy="8309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400" b="0">
                <a:solidFill>
                  <a:srgbClr val="2B303A"/>
                </a:solidFill>
                <a:latin typeface="Carnac ExtraBold"/>
              </a:rPr>
              <a:t>76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51560" y="4709160"/>
            <a:ext cx="2382304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2B303A"/>
                </a:solidFill>
                <a:latin typeface="Roboto Light"/>
              </a:rPr>
              <a:t>average awareness with it, vs. just 39 without it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480560" y="3556464"/>
            <a:ext cx="310896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rgbClr val="2B303A"/>
                </a:solidFill>
                <a:latin typeface="Carnac Medium"/>
              </a:rPr>
              <a:t>Has internal </a:t>
            </a:r>
            <a:r>
              <a:rPr lang="en-GB" sz="1400" b="0">
                <a:solidFill>
                  <a:srgbClr val="2B303A"/>
                </a:solidFill>
                <a:latin typeface="Carnac Medium"/>
              </a:rPr>
              <a:t>transfer pricing</a:t>
            </a:r>
            <a:r>
              <a:rPr sz="1400" b="0">
                <a:solidFill>
                  <a:srgbClr val="2B303A"/>
                </a:solidFill>
                <a:latin typeface="Carnac Medium"/>
              </a:rPr>
              <a:t> resources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480560" y="3931920"/>
            <a:ext cx="3108960" cy="8309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400" b="0">
                <a:solidFill>
                  <a:srgbClr val="2B303A"/>
                </a:solidFill>
                <a:latin typeface="Carnac ExtraBold"/>
              </a:rPr>
              <a:t>77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480560" y="4709160"/>
            <a:ext cx="2382304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2B303A"/>
                </a:solidFill>
                <a:latin typeface="Roboto Light"/>
              </a:rPr>
              <a:t>average awareness with it, vs. just 43 without it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909560" y="3556464"/>
            <a:ext cx="310896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rgbClr val="2B303A"/>
                </a:solidFill>
                <a:latin typeface="Carnac Medium"/>
              </a:rPr>
              <a:t>Has been through a </a:t>
            </a:r>
            <a:r>
              <a:rPr lang="en-GB" sz="1400" b="0">
                <a:solidFill>
                  <a:srgbClr val="2B303A"/>
                </a:solidFill>
                <a:latin typeface="Carnac Medium"/>
              </a:rPr>
              <a:t>transfer pricing</a:t>
            </a:r>
            <a:r>
              <a:rPr sz="1400" b="0">
                <a:solidFill>
                  <a:srgbClr val="2B303A"/>
                </a:solidFill>
                <a:latin typeface="Carnac Medium"/>
              </a:rPr>
              <a:t> audit before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909560" y="3931920"/>
            <a:ext cx="3108960" cy="8309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400" b="0">
                <a:solidFill>
                  <a:srgbClr val="2B303A"/>
                </a:solidFill>
                <a:latin typeface="Carnac ExtraBold"/>
              </a:rPr>
              <a:t>76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909560" y="4709160"/>
            <a:ext cx="2382304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2B303A"/>
                </a:solidFill>
                <a:latin typeface="Roboto Light"/>
              </a:rPr>
              <a:t>average awareness with it, vs. just 51 without it</a:t>
            </a:r>
          </a:p>
        </p:txBody>
      </p:sp>
      <p:cxnSp>
        <p:nvCxnSpPr>
          <p:cNvPr id="44" name="Connector 43"/>
          <p:cNvCxnSpPr/>
          <p:nvPr/>
        </p:nvCxnSpPr>
        <p:spPr>
          <a:xfrm>
            <a:off x="1051560" y="5303520"/>
            <a:ext cx="10040112" cy="0"/>
          </a:xfrm>
          <a:prstGeom prst="line">
            <a:avLst/>
          </a:prstGeom>
          <a:ln w="12700" cap="rnd">
            <a:solidFill>
              <a:srgbClr val="2B303A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1051560" y="5413248"/>
            <a:ext cx="10040112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2B303A"/>
                </a:solidFill>
                <a:latin typeface="Roboto Light"/>
              </a:rPr>
              <a:t>Each number is an awareness score (0–100). Skip all three, and a company sits in the highest-exposure group found in this study, regardless of where it is based.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0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32738" y="1"/>
            <a:ext cx="4259261" cy="6745184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51560" y="1097280"/>
            <a:ext cx="6620256" cy="392928"/>
          </a:xfrm>
        </p:spPr>
        <p:txBody>
          <a:bodyPr anchor="t"/>
          <a:lstStyle/>
          <a:p>
            <a:r>
              <a:rPr sz="2800">
                <a:solidFill>
                  <a:srgbClr val="FFFFFF"/>
                </a:solidFill>
              </a:rPr>
              <a:t>Outsourced knowledge, not </a:t>
            </a:r>
            <a:r>
              <a:rPr sz="2800" err="1">
                <a:solidFill>
                  <a:srgbClr val="FFFFFF"/>
                </a:solidFill>
              </a:rPr>
              <a:t>internali</a:t>
            </a:r>
            <a:r>
              <a:rPr lang="en-GB" sz="2800">
                <a:solidFill>
                  <a:srgbClr val="FFFFFF"/>
                </a:solidFill>
              </a:rPr>
              <a:t>s</a:t>
            </a:r>
            <a:r>
              <a:rPr sz="2800">
                <a:solidFill>
                  <a:srgbClr val="FFFFFF"/>
                </a:solidFill>
              </a:rPr>
              <a:t>ed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76FE85A-7A7E-5390-DC30-3B2E450151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Baker Tilly | Transfer pricing readiness assessment</a:t>
            </a:r>
          </a:p>
        </p:txBody>
      </p:sp>
      <p:sp>
        <p:nvSpPr>
          <p:cNvPr id="32" name="Slide Number Placeholder 4">
            <a:extLst>
              <a:ext uri="{FF2B5EF4-FFF2-40B4-BE49-F238E27FC236}">
                <a16:creationId xmlns:a16="http://schemas.microsoft.com/office/drawing/2014/main" id="{74BB4523-A383-651D-9D45-01A42903F4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185FD8-631D-A048-9C72-547576F9F4A6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lack" panose="02000000000000000000" pitchFamily="2" charset="0"/>
                <a:ea typeface="Roboto Black" panose="02000000000000000000" pitchFamily="2" charset="0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Black" panose="02000000000000000000" pitchFamily="2" charset="0"/>
              <a:ea typeface="Roboto Black" panose="02000000000000000000" pitchFamily="2" charset="0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51560" y="1691640"/>
            <a:ext cx="6620256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>
                <a:solidFill>
                  <a:srgbClr val="C9EC51"/>
                </a:solidFill>
                <a:latin typeface="Carnac Medium"/>
              </a:rPr>
              <a:t>Heavy reliance on external advisors, light on in-house capacity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51560" y="2194560"/>
            <a:ext cx="6620256" cy="6001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Roboto Light"/>
              </a:rPr>
              <a:t>Most companies bring in an outside consultant for </a:t>
            </a:r>
            <a:r>
              <a:rPr lang="en-GB" sz="1300">
                <a:solidFill>
                  <a:srgbClr val="FFFFFF"/>
                </a:solidFill>
                <a:latin typeface="Roboto Light"/>
              </a:rPr>
              <a:t>transfer pricing</a:t>
            </a:r>
            <a:r>
              <a:rPr sz="1300" b="0">
                <a:solidFill>
                  <a:srgbClr val="FFFFFF"/>
                </a:solidFill>
                <a:latin typeface="Roboto Light"/>
              </a:rPr>
              <a:t> work, but very few have built any team of their own to handle it. Almost 9 in 10 use external advisors; fewer than half have </a:t>
            </a:r>
            <a:r>
              <a:rPr sz="1300" b="0" err="1">
                <a:solidFill>
                  <a:srgbClr val="FFFFFF"/>
                </a:solidFill>
                <a:latin typeface="Roboto Light"/>
              </a:rPr>
              <a:t>specialised</a:t>
            </a:r>
            <a:r>
              <a:rPr sz="1300" b="0">
                <a:solidFill>
                  <a:srgbClr val="FFFFFF"/>
                </a:solidFill>
                <a:latin typeface="Roboto Light"/>
              </a:rPr>
              <a:t> internal resources.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1560" y="3755135"/>
            <a:ext cx="3108960" cy="6771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400" b="0">
                <a:solidFill>
                  <a:srgbClr val="D1F554"/>
                </a:solidFill>
                <a:latin typeface="Carnac ExtraBold"/>
              </a:rPr>
              <a:t>87–89%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51560" y="4526280"/>
            <a:ext cx="301752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Carnac Medium"/>
              </a:rPr>
              <a:t>rely on external advisors for </a:t>
            </a:r>
            <a:r>
              <a:rPr lang="en-GB" sz="1400">
                <a:solidFill>
                  <a:srgbClr val="FFFFFF"/>
                </a:solidFill>
                <a:latin typeface="Carnac Medium"/>
              </a:rPr>
              <a:t>transfer pricing </a:t>
            </a:r>
            <a:endParaRPr sz="1400" b="0">
              <a:solidFill>
                <a:srgbClr val="FFFFFF"/>
              </a:solidFill>
              <a:latin typeface="Carnac Medium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051560" y="5012752"/>
            <a:ext cx="301752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FFFFFF"/>
                </a:solidFill>
                <a:latin typeface="Roboto Light"/>
              </a:rPr>
              <a:t>Europe 87% · Lat</a:t>
            </a:r>
            <a:r>
              <a:rPr lang="en-GB" sz="1200" b="0">
                <a:solidFill>
                  <a:srgbClr val="FFFFFF"/>
                </a:solidFill>
                <a:latin typeface="Roboto Light"/>
              </a:rPr>
              <a:t>in America</a:t>
            </a:r>
            <a:r>
              <a:rPr sz="1200" b="0">
                <a:solidFill>
                  <a:srgbClr val="FFFFFF"/>
                </a:solidFill>
                <a:latin typeface="Roboto Light"/>
              </a:rPr>
              <a:t> 89%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434840" y="3755135"/>
            <a:ext cx="3108960" cy="6771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400" b="0">
                <a:solidFill>
                  <a:srgbClr val="D1F554"/>
                </a:solidFill>
                <a:latin typeface="Carnac ExtraBold"/>
              </a:rPr>
              <a:t>39–42%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480560" y="4526280"/>
            <a:ext cx="301752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Carnac Medium"/>
              </a:rPr>
              <a:t>have </a:t>
            </a:r>
            <a:r>
              <a:rPr sz="1400" b="0" err="1">
                <a:solidFill>
                  <a:srgbClr val="FFFFFF"/>
                </a:solidFill>
                <a:latin typeface="Carnac Medium"/>
              </a:rPr>
              <a:t>specialised</a:t>
            </a:r>
            <a:r>
              <a:rPr sz="1400" b="0">
                <a:solidFill>
                  <a:srgbClr val="FFFFFF"/>
                </a:solidFill>
                <a:latin typeface="Carnac Medium"/>
              </a:rPr>
              <a:t> internal </a:t>
            </a:r>
            <a:r>
              <a:rPr lang="en-GB" sz="1400" b="0">
                <a:solidFill>
                  <a:srgbClr val="FFFFFF"/>
                </a:solidFill>
                <a:latin typeface="Carnac Medium"/>
              </a:rPr>
              <a:t>transfer pricing</a:t>
            </a:r>
            <a:r>
              <a:rPr sz="1400" b="0">
                <a:solidFill>
                  <a:srgbClr val="FFFFFF"/>
                </a:solidFill>
                <a:latin typeface="Carnac Medium"/>
              </a:rPr>
              <a:t> resources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480560" y="5012752"/>
            <a:ext cx="301752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FFFFFF"/>
                </a:solidFill>
                <a:latin typeface="Roboto Light"/>
              </a:rPr>
              <a:t>Eu</a:t>
            </a:r>
            <a:r>
              <a:rPr lang="en-GB" sz="1200" b="0">
                <a:solidFill>
                  <a:srgbClr val="FFFFFF"/>
                </a:solidFill>
                <a:latin typeface="Roboto Light"/>
              </a:rPr>
              <a:t>r</a:t>
            </a:r>
            <a:r>
              <a:rPr sz="1200" b="0" err="1">
                <a:solidFill>
                  <a:srgbClr val="FFFFFF"/>
                </a:solidFill>
                <a:latin typeface="Roboto Light"/>
              </a:rPr>
              <a:t>ope</a:t>
            </a:r>
            <a:r>
              <a:rPr sz="1200" b="0">
                <a:solidFill>
                  <a:srgbClr val="FFFFFF"/>
                </a:solidFill>
                <a:latin typeface="Roboto Light"/>
              </a:rPr>
              <a:t> 39% · Lat</a:t>
            </a:r>
            <a:r>
              <a:rPr lang="en-GB" sz="1200" b="0">
                <a:solidFill>
                  <a:srgbClr val="FFFFFF"/>
                </a:solidFill>
                <a:latin typeface="Roboto Light"/>
              </a:rPr>
              <a:t>in America </a:t>
            </a:r>
            <a:r>
              <a:rPr sz="1200" b="0">
                <a:solidFill>
                  <a:srgbClr val="FFFFFF"/>
                </a:solidFill>
                <a:latin typeface="Roboto Light"/>
              </a:rPr>
              <a:t>42%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1051560" y="5331688"/>
            <a:ext cx="6620256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1051560" y="5459796"/>
            <a:ext cx="6620256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FFFFFF"/>
                </a:solidFill>
                <a:latin typeface="Roboto Light"/>
              </a:rPr>
              <a:t>Having an advisor does not automatically mean feeling more on top of </a:t>
            </a:r>
            <a:r>
              <a:rPr lang="en-GB" sz="1200">
                <a:solidFill>
                  <a:srgbClr val="FFFFFF"/>
                </a:solidFill>
                <a:latin typeface="Roboto Light"/>
              </a:rPr>
              <a:t>transfer pricing. O</a:t>
            </a:r>
            <a:r>
              <a:rPr sz="1200" b="0" err="1">
                <a:solidFill>
                  <a:srgbClr val="FFFFFF"/>
                </a:solidFill>
                <a:latin typeface="Roboto Light"/>
              </a:rPr>
              <a:t>ccasional</a:t>
            </a:r>
            <a:r>
              <a:rPr sz="1200" b="0">
                <a:solidFill>
                  <a:srgbClr val="FFFFFF"/>
                </a:solidFill>
                <a:latin typeface="Roboto Light"/>
              </a:rPr>
              <a:t> use barely beats having none, and only sustained, recurring engagement is linked to meaningfully higher awareness.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389E92B3-4BC9-A0C3-9222-96C9783C6C1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89400 w 12192000"/>
              <a:gd name="connsiteY0" fmla="*/ 90000 h 6858000"/>
              <a:gd name="connsiteX1" fmla="*/ 89400 w 12192000"/>
              <a:gd name="connsiteY1" fmla="*/ 6768000 h 6858000"/>
              <a:gd name="connsiteX2" fmla="*/ 12102600 w 12192000"/>
              <a:gd name="connsiteY2" fmla="*/ 6768000 h 6858000"/>
              <a:gd name="connsiteX3" fmla="*/ 12102600 w 12192000"/>
              <a:gd name="connsiteY3" fmla="*/ 900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89400" y="90000"/>
                </a:moveTo>
                <a:lnTo>
                  <a:pt x="89400" y="6768000"/>
                </a:lnTo>
                <a:lnTo>
                  <a:pt x="12102600" y="6768000"/>
                </a:lnTo>
                <a:lnTo>
                  <a:pt x="12102600" y="90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7" name="icon-careers-candidate-select" descr="icon-careers-candidate-select">
            <a:extLst>
              <a:ext uri="{FF2B5EF4-FFF2-40B4-BE49-F238E27FC236}">
                <a16:creationId xmlns:a16="http://schemas.microsoft.com/office/drawing/2014/main" id="{0468A0BD-3B3B-0A49-26FB-4F19EA0053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78533" y="3232206"/>
            <a:ext cx="512064" cy="512064"/>
          </a:xfrm>
          <a:prstGeom prst="rect">
            <a:avLst/>
          </a:prstGeom>
        </p:spPr>
      </p:pic>
      <p:pic>
        <p:nvPicPr>
          <p:cNvPr id="8" name="icon-team-handshake" descr="icon-team-handshake">
            <a:extLst>
              <a:ext uri="{FF2B5EF4-FFF2-40B4-BE49-F238E27FC236}">
                <a16:creationId xmlns:a16="http://schemas.microsoft.com/office/drawing/2014/main" id="{FBFCA932-AA9B-01EC-1AE2-0323702CEF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00604" y="3232206"/>
            <a:ext cx="512064" cy="51206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0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Copy panel"/>
          <p:cNvSpPr/>
          <p:nvPr/>
        </p:nvSpPr>
        <p:spPr>
          <a:xfrm>
            <a:off x="77724" y="0"/>
            <a:ext cx="7589520" cy="6858000"/>
          </a:xfrm>
          <a:prstGeom prst="rect">
            <a:avLst/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51560" y="1097280"/>
            <a:ext cx="6400800" cy="548640"/>
          </a:xfrm>
        </p:spPr>
        <p:txBody>
          <a:bodyPr anchor="t"/>
          <a:lstStyle/>
          <a:p>
            <a:r>
              <a:rPr>
                <a:solidFill>
                  <a:srgbClr val="FFFFFF"/>
                </a:solidFill>
              </a:rPr>
              <a:t>Top 5 findings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6FE85A-7A7E-5390-DC30-3B2E450151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Baker Tilly | Transfer pricing readiness assessment</a:t>
            </a:r>
          </a:p>
        </p:txBody>
      </p:sp>
      <p:sp>
        <p:nvSpPr>
          <p:cNvPr id="32" name="Slide Number Placeholder 4">
            <a:extLst>
              <a:ext uri="{FF2B5EF4-FFF2-40B4-BE49-F238E27FC236}">
                <a16:creationId xmlns:a16="http://schemas.microsoft.com/office/drawing/2014/main" id="{74BB4523-A383-651D-9D45-01A42903F4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185FD8-631D-A048-9C72-547576F9F4A6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lack" panose="02000000000000000000" pitchFamily="2" charset="0"/>
                <a:ea typeface="Roboto Black" panose="02000000000000000000" pitchFamily="2" charset="0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Black" panose="02000000000000000000" pitchFamily="2" charset="0"/>
              <a:ea typeface="Roboto Black" panose="02000000000000000000" pitchFamily="2" charset="0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51560" y="1691640"/>
            <a:ext cx="63093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>
                <a:solidFill>
                  <a:srgbClr val="C9EC51"/>
                </a:solidFill>
                <a:latin typeface="Carnac Medium"/>
              </a:rPr>
              <a:t>The 5 numbers that say the most about the market today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51560" y="2317444"/>
            <a:ext cx="548640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0">
                <a:solidFill>
                  <a:srgbClr val="00BAB3"/>
                </a:solidFill>
                <a:latin typeface="Carnac ExtraBold"/>
              </a:rPr>
              <a:t>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00200" y="2332833"/>
            <a:ext cx="5381625" cy="4001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Roboto Light"/>
              </a:rPr>
              <a:t>No documented </a:t>
            </a:r>
            <a:r>
              <a:rPr lang="en-GB" sz="1300">
                <a:solidFill>
                  <a:srgbClr val="FFFFFF"/>
                </a:solidFill>
                <a:latin typeface="Roboto Light"/>
              </a:rPr>
              <a:t>transfer pricing</a:t>
            </a:r>
            <a:r>
              <a:rPr sz="1300" b="0">
                <a:solidFill>
                  <a:srgbClr val="FFFFFF"/>
                </a:solidFill>
                <a:latin typeface="Roboto Light"/>
              </a:rPr>
              <a:t> policy, despite confirmed exposure: Europe 53% · Lat</a:t>
            </a:r>
            <a:r>
              <a:rPr lang="en-GB" sz="1300" b="0">
                <a:solidFill>
                  <a:srgbClr val="FFFFFF"/>
                </a:solidFill>
                <a:latin typeface="Roboto Light"/>
              </a:rPr>
              <a:t>in America</a:t>
            </a:r>
            <a:r>
              <a:rPr sz="1300" b="0">
                <a:solidFill>
                  <a:srgbClr val="FFFFFF"/>
                </a:solidFill>
                <a:latin typeface="Roboto Light"/>
              </a:rPr>
              <a:t> 56%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1051560" y="2862072"/>
            <a:ext cx="6309360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051560" y="2994100"/>
            <a:ext cx="548640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0">
                <a:solidFill>
                  <a:srgbClr val="00BAB3"/>
                </a:solidFill>
                <a:latin typeface="Carnac ExtraBold"/>
              </a:rPr>
              <a:t>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600200" y="3009489"/>
            <a:ext cx="5657850" cy="4001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Roboto Light"/>
              </a:rPr>
              <a:t>Rely on external advisors, but few have internal resources: Europe 87% / 39% · Lat</a:t>
            </a:r>
            <a:r>
              <a:rPr lang="en-GB" sz="1300" b="0">
                <a:solidFill>
                  <a:srgbClr val="FFFFFF"/>
                </a:solidFill>
                <a:latin typeface="Roboto Light"/>
              </a:rPr>
              <a:t>in America</a:t>
            </a:r>
            <a:r>
              <a:rPr sz="1300" b="0">
                <a:solidFill>
                  <a:srgbClr val="FFFFFF"/>
                </a:solidFill>
                <a:latin typeface="Roboto Light"/>
              </a:rPr>
              <a:t> 89% / 42%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1051560" y="3538728"/>
            <a:ext cx="6309360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051560" y="3670756"/>
            <a:ext cx="548640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0">
                <a:solidFill>
                  <a:srgbClr val="00BAB3"/>
                </a:solidFill>
                <a:latin typeface="Carnac ExtraBold"/>
              </a:rPr>
              <a:t>3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600200" y="3686145"/>
            <a:ext cx="5133975" cy="4001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Roboto Light"/>
              </a:rPr>
              <a:t>Do not know if they can access APA/MAP mechanisms: Europe 33% · Lat</a:t>
            </a:r>
            <a:r>
              <a:rPr lang="en-GB" sz="1300" b="0">
                <a:solidFill>
                  <a:srgbClr val="FFFFFF"/>
                </a:solidFill>
                <a:latin typeface="Roboto Light"/>
              </a:rPr>
              <a:t>in America</a:t>
            </a:r>
            <a:r>
              <a:rPr sz="1300" b="0">
                <a:solidFill>
                  <a:srgbClr val="FFFFFF"/>
                </a:solidFill>
                <a:latin typeface="Roboto Light"/>
              </a:rPr>
              <a:t> 29%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1051560" y="4215384"/>
            <a:ext cx="6309360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051560" y="4347412"/>
            <a:ext cx="548640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0">
                <a:solidFill>
                  <a:srgbClr val="00BAB3"/>
                </a:solidFill>
                <a:latin typeface="Carnac ExtraBold"/>
              </a:rPr>
              <a:t>4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600200" y="4262774"/>
            <a:ext cx="5457825" cy="6001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Roboto Light"/>
              </a:rPr>
              <a:t>Audited companies score much higher on awareness (Europe +27 pts · Lat</a:t>
            </a:r>
            <a:r>
              <a:rPr lang="en-GB" sz="1300" b="0">
                <a:solidFill>
                  <a:srgbClr val="FFFFFF"/>
                </a:solidFill>
                <a:latin typeface="Roboto Light"/>
              </a:rPr>
              <a:t>in America</a:t>
            </a:r>
            <a:r>
              <a:rPr sz="1300" b="0">
                <a:solidFill>
                  <a:srgbClr val="FFFFFF"/>
                </a:solidFill>
                <a:latin typeface="Roboto Light"/>
              </a:rPr>
              <a:t> +24 pts), yet few have ever been audited (Europe 33%, Lat</a:t>
            </a:r>
            <a:r>
              <a:rPr lang="en-GB" sz="1300" b="0">
                <a:solidFill>
                  <a:srgbClr val="FFFFFF"/>
                </a:solidFill>
                <a:latin typeface="Roboto Light"/>
              </a:rPr>
              <a:t>in America</a:t>
            </a:r>
            <a:r>
              <a:rPr sz="1300" b="0">
                <a:solidFill>
                  <a:srgbClr val="FFFFFF"/>
                </a:solidFill>
                <a:latin typeface="Roboto Light"/>
              </a:rPr>
              <a:t> 13%)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1051560" y="4892040"/>
            <a:ext cx="6309360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51560" y="5024068"/>
            <a:ext cx="548640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0">
                <a:solidFill>
                  <a:srgbClr val="00BAB3"/>
                </a:solidFill>
                <a:latin typeface="Carnac ExtraBold"/>
              </a:rPr>
              <a:t>5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600200" y="5039457"/>
            <a:ext cx="5657850" cy="4001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Roboto Light"/>
              </a:rPr>
              <a:t>Feeling at risk does not mean being prepared: perception barely tracks reality in either region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51560" y="5715000"/>
            <a:ext cx="63093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FFFFFF"/>
                </a:solidFill>
                <a:latin typeface="Roboto Light"/>
              </a:rPr>
              <a:t>Caution: results are indicative and directional, not statistically generalizable.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52AF155C-341A-F58A-EE7B-164460A4DFF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89400 w 12192000"/>
              <a:gd name="connsiteY0" fmla="*/ 90000 h 6858000"/>
              <a:gd name="connsiteX1" fmla="*/ 89400 w 12192000"/>
              <a:gd name="connsiteY1" fmla="*/ 6768000 h 6858000"/>
              <a:gd name="connsiteX2" fmla="*/ 12102600 w 12192000"/>
              <a:gd name="connsiteY2" fmla="*/ 6768000 h 6858000"/>
              <a:gd name="connsiteX3" fmla="*/ 12102600 w 12192000"/>
              <a:gd name="connsiteY3" fmla="*/ 900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89400" y="90000"/>
                </a:moveTo>
                <a:lnTo>
                  <a:pt x="89400" y="6768000"/>
                </a:lnTo>
                <a:lnTo>
                  <a:pt x="12102600" y="6768000"/>
                </a:lnTo>
                <a:lnTo>
                  <a:pt x="12102600" y="90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2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1560" y="1097280"/>
            <a:ext cx="10040112" cy="449034"/>
          </a:xfrm>
        </p:spPr>
        <p:txBody>
          <a:bodyPr anchor="t"/>
          <a:lstStyle/>
          <a:p>
            <a:r>
              <a:rPr>
                <a:solidFill>
                  <a:srgbClr val="2B303A"/>
                </a:solidFill>
              </a:rPr>
              <a:t>Recommended actions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76FE85A-7A7E-5390-DC30-3B2E450151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</p:spPr>
        <p:txBody>
          <a:bodyPr/>
          <a:lstStyle/>
          <a:p>
            <a:r>
              <a:rPr lang="en-US">
                <a:solidFill>
                  <a:srgbClr val="2B303A"/>
                </a:solidFill>
              </a:rPr>
              <a:t>Baker Tilly | Transfer pricing readiness assessment</a:t>
            </a:r>
          </a:p>
        </p:txBody>
      </p:sp>
      <p:sp>
        <p:nvSpPr>
          <p:cNvPr id="32" name="Slide Number Placeholder 4">
            <a:extLst>
              <a:ext uri="{FF2B5EF4-FFF2-40B4-BE49-F238E27FC236}">
                <a16:creationId xmlns:a16="http://schemas.microsoft.com/office/drawing/2014/main" id="{74BB4523-A383-651D-9D45-01A42903F4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185FD8-631D-A048-9C72-547576F9F4A6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2B303A"/>
                </a:solidFill>
                <a:effectLst/>
                <a:uLnTx/>
                <a:uFillTx/>
                <a:latin typeface="Roboto Black" panose="02000000000000000000" pitchFamily="2" charset="0"/>
                <a:ea typeface="Roboto Black" panose="02000000000000000000" pitchFamily="2" charset="0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2B303A"/>
              </a:solidFill>
              <a:effectLst/>
              <a:uLnTx/>
              <a:uFillTx/>
              <a:latin typeface="Roboto Black" panose="02000000000000000000" pitchFamily="2" charset="0"/>
              <a:ea typeface="Roboto Black" panose="02000000000000000000" pitchFamily="2" charset="0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51560" y="1691640"/>
            <a:ext cx="10040112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>
                <a:solidFill>
                  <a:srgbClr val="00BAB3"/>
                </a:solidFill>
                <a:latin typeface="Carnac Medium"/>
              </a:rPr>
              <a:t>From awareness to action: what should change starting now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51560" y="2194560"/>
            <a:ext cx="10040112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>
                <a:solidFill>
                  <a:srgbClr val="2B303A"/>
                </a:solidFill>
                <a:latin typeface="Roboto Light"/>
              </a:rPr>
              <a:t>Fixing the gaps from the last few slides comes down to eight concrete steps.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51560" y="2697480"/>
            <a:ext cx="4837176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>
                <a:solidFill>
                  <a:srgbClr val="2B303A"/>
                </a:solidFill>
                <a:latin typeface="Carnac Medium"/>
              </a:rPr>
              <a:t>Short-term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1051560" y="3127248"/>
            <a:ext cx="4837176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051560" y="3244780"/>
            <a:ext cx="457200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0">
                <a:solidFill>
                  <a:srgbClr val="2B303A"/>
                </a:solidFill>
                <a:latin typeface="Carnac ExtraBold"/>
              </a:rPr>
              <a:t>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508760" y="3283252"/>
            <a:ext cx="4379976" cy="20005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>
                <a:solidFill>
                  <a:srgbClr val="2B303A"/>
                </a:solidFill>
                <a:latin typeface="Roboto Light"/>
              </a:rPr>
              <a:t>Review and </a:t>
            </a:r>
            <a:r>
              <a:rPr sz="1300" b="0" err="1">
                <a:solidFill>
                  <a:srgbClr val="2B303A"/>
                </a:solidFill>
                <a:latin typeface="Roboto Light"/>
              </a:rPr>
              <a:t>formalise</a:t>
            </a:r>
            <a:r>
              <a:rPr sz="1300" b="0">
                <a:solidFill>
                  <a:srgbClr val="2B303A"/>
                </a:solidFill>
                <a:latin typeface="Roboto Light"/>
              </a:rPr>
              <a:t> </a:t>
            </a:r>
            <a:r>
              <a:rPr lang="en-GB" sz="1300">
                <a:solidFill>
                  <a:srgbClr val="2B303A"/>
                </a:solidFill>
                <a:latin typeface="Roboto Light"/>
              </a:rPr>
              <a:t>your transfer pricing </a:t>
            </a:r>
            <a:r>
              <a:rPr sz="1300" b="0">
                <a:solidFill>
                  <a:srgbClr val="2B303A"/>
                </a:solidFill>
                <a:latin typeface="Roboto Light"/>
              </a:rPr>
              <a:t>policy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1051560" y="3602736"/>
            <a:ext cx="4837176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051560" y="3720267"/>
            <a:ext cx="457200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0">
                <a:solidFill>
                  <a:srgbClr val="2B303A"/>
                </a:solidFill>
                <a:latin typeface="Carnac ExtraBold"/>
              </a:rPr>
              <a:t>2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08760" y="3758739"/>
            <a:ext cx="4379976" cy="20005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>
                <a:solidFill>
                  <a:srgbClr val="2B303A"/>
                </a:solidFill>
                <a:latin typeface="Roboto Light"/>
              </a:rPr>
              <a:t>Validate documentation (</a:t>
            </a:r>
            <a:r>
              <a:rPr lang="en-GB" sz="1300" b="0">
                <a:solidFill>
                  <a:srgbClr val="2B303A"/>
                </a:solidFill>
                <a:latin typeface="Roboto Light"/>
              </a:rPr>
              <a:t>l</a:t>
            </a:r>
            <a:r>
              <a:rPr sz="1300" b="0" err="1">
                <a:solidFill>
                  <a:srgbClr val="2B303A"/>
                </a:solidFill>
                <a:latin typeface="Roboto Light"/>
              </a:rPr>
              <a:t>ocal</a:t>
            </a:r>
            <a:r>
              <a:rPr sz="1300" b="0">
                <a:solidFill>
                  <a:srgbClr val="2B303A"/>
                </a:solidFill>
                <a:latin typeface="Roboto Light"/>
              </a:rPr>
              <a:t> </a:t>
            </a:r>
            <a:r>
              <a:rPr lang="en-GB" sz="1300" b="0">
                <a:solidFill>
                  <a:srgbClr val="2B303A"/>
                </a:solidFill>
                <a:latin typeface="Roboto Light"/>
              </a:rPr>
              <a:t>f</a:t>
            </a:r>
            <a:r>
              <a:rPr sz="1300" b="0" err="1">
                <a:solidFill>
                  <a:srgbClr val="2B303A"/>
                </a:solidFill>
                <a:latin typeface="Roboto Light"/>
              </a:rPr>
              <a:t>ile</a:t>
            </a:r>
            <a:r>
              <a:rPr sz="1300" b="0">
                <a:solidFill>
                  <a:srgbClr val="2B303A"/>
                </a:solidFill>
                <a:latin typeface="Roboto Light"/>
              </a:rPr>
              <a:t> / </a:t>
            </a:r>
            <a:r>
              <a:rPr lang="en-GB" sz="1300" b="0">
                <a:solidFill>
                  <a:srgbClr val="2B303A"/>
                </a:solidFill>
                <a:latin typeface="Roboto Light"/>
              </a:rPr>
              <a:t>m</a:t>
            </a:r>
            <a:r>
              <a:rPr sz="1300" b="0">
                <a:solidFill>
                  <a:srgbClr val="2B303A"/>
                </a:solidFill>
                <a:latin typeface="Roboto Light"/>
              </a:rPr>
              <a:t>aster </a:t>
            </a:r>
            <a:r>
              <a:rPr lang="en-GB" sz="1300" b="0">
                <a:solidFill>
                  <a:srgbClr val="2B303A"/>
                </a:solidFill>
                <a:latin typeface="Roboto Light"/>
              </a:rPr>
              <a:t>f</a:t>
            </a:r>
            <a:r>
              <a:rPr sz="1300" b="0" err="1">
                <a:solidFill>
                  <a:srgbClr val="2B303A"/>
                </a:solidFill>
                <a:latin typeface="Roboto Light"/>
              </a:rPr>
              <a:t>ile</a:t>
            </a:r>
            <a:r>
              <a:rPr sz="1300" b="0">
                <a:solidFill>
                  <a:srgbClr val="2B303A"/>
                </a:solidFill>
                <a:latin typeface="Roboto Light"/>
              </a:rPr>
              <a:t> / </a:t>
            </a:r>
            <a:r>
              <a:rPr sz="1300" b="0" err="1">
                <a:solidFill>
                  <a:srgbClr val="2B303A"/>
                </a:solidFill>
                <a:latin typeface="Roboto Light"/>
              </a:rPr>
              <a:t>CbCR</a:t>
            </a:r>
            <a:r>
              <a:rPr sz="1300" b="0">
                <a:solidFill>
                  <a:srgbClr val="2B303A"/>
                </a:solidFill>
                <a:latin typeface="Roboto Light"/>
              </a:rPr>
              <a:t>)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1051560" y="4078224"/>
            <a:ext cx="4837176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051560" y="4195756"/>
            <a:ext cx="457200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0">
                <a:solidFill>
                  <a:srgbClr val="2B303A"/>
                </a:solidFill>
                <a:latin typeface="Carnac ExtraBold"/>
              </a:rPr>
              <a:t>3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508760" y="4234228"/>
            <a:ext cx="4379976" cy="20005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>
                <a:solidFill>
                  <a:srgbClr val="2B303A"/>
                </a:solidFill>
                <a:latin typeface="Roboto Light"/>
              </a:rPr>
              <a:t>Map and test existing intragroup transactions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1051560" y="4553712"/>
            <a:ext cx="4837176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51560" y="4671244"/>
            <a:ext cx="457200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0">
                <a:solidFill>
                  <a:srgbClr val="2B303A"/>
                </a:solidFill>
                <a:latin typeface="Carnac ExtraBold"/>
              </a:rPr>
              <a:t>4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508760" y="4609689"/>
            <a:ext cx="4379976" cy="4001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>
                <a:solidFill>
                  <a:srgbClr val="2B303A"/>
                </a:solidFill>
                <a:latin typeface="Roboto Light"/>
              </a:rPr>
              <a:t>Check consistency between written policy and actual practice</a:t>
            </a:r>
          </a:p>
        </p:txBody>
      </p:sp>
      <p:cxnSp>
        <p:nvCxnSpPr>
          <p:cNvPr id="48" name="Connector 47"/>
          <p:cNvCxnSpPr/>
          <p:nvPr/>
        </p:nvCxnSpPr>
        <p:spPr>
          <a:xfrm>
            <a:off x="1051560" y="5029200"/>
            <a:ext cx="4837176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254496" y="2697480"/>
            <a:ext cx="4837176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>
                <a:solidFill>
                  <a:srgbClr val="2B303A"/>
                </a:solidFill>
                <a:latin typeface="Carnac Medium"/>
              </a:rPr>
              <a:t>Medium-term</a:t>
            </a:r>
          </a:p>
        </p:txBody>
      </p:sp>
      <p:cxnSp>
        <p:nvCxnSpPr>
          <p:cNvPr id="50" name="Connector 49"/>
          <p:cNvCxnSpPr/>
          <p:nvPr/>
        </p:nvCxnSpPr>
        <p:spPr>
          <a:xfrm>
            <a:off x="6254496" y="3127248"/>
            <a:ext cx="4837176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6254496" y="3244780"/>
            <a:ext cx="457200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0">
                <a:solidFill>
                  <a:srgbClr val="2B303A"/>
                </a:solidFill>
                <a:latin typeface="Carnac ExtraBold"/>
              </a:rPr>
              <a:t>5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711696" y="3283252"/>
            <a:ext cx="4379976" cy="20005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>
                <a:solidFill>
                  <a:srgbClr val="2B303A"/>
                </a:solidFill>
                <a:latin typeface="Roboto Light"/>
              </a:rPr>
              <a:t>Assess access to APA/MAP mechanisms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254496" y="3602736"/>
            <a:ext cx="4837176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6254496" y="3720267"/>
            <a:ext cx="457200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0">
                <a:solidFill>
                  <a:srgbClr val="2B303A"/>
                </a:solidFill>
                <a:latin typeface="Carnac ExtraBold"/>
              </a:rPr>
              <a:t>6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711696" y="3758739"/>
            <a:ext cx="4379976" cy="20005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>
                <a:solidFill>
                  <a:srgbClr val="2B303A"/>
                </a:solidFill>
                <a:latin typeface="Roboto Light"/>
              </a:rPr>
              <a:t>Strengthen evidence-retention processes</a:t>
            </a:r>
          </a:p>
        </p:txBody>
      </p:sp>
      <p:cxnSp>
        <p:nvCxnSpPr>
          <p:cNvPr id="56" name="Connector 55"/>
          <p:cNvCxnSpPr/>
          <p:nvPr/>
        </p:nvCxnSpPr>
        <p:spPr>
          <a:xfrm>
            <a:off x="6254496" y="4078224"/>
            <a:ext cx="4837176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6254496" y="4195756"/>
            <a:ext cx="457200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0">
                <a:solidFill>
                  <a:srgbClr val="2B303A"/>
                </a:solidFill>
                <a:latin typeface="Carnac ExtraBold"/>
              </a:rPr>
              <a:t>7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711696" y="4234228"/>
            <a:ext cx="4379976" cy="20005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>
                <a:solidFill>
                  <a:srgbClr val="2B303A"/>
                </a:solidFill>
                <a:latin typeface="Roboto Light"/>
              </a:rPr>
              <a:t>Invest in internal capability building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6254496" y="4553712"/>
            <a:ext cx="4837176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6254496" y="4671244"/>
            <a:ext cx="457200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0">
                <a:solidFill>
                  <a:srgbClr val="2B303A"/>
                </a:solidFill>
                <a:latin typeface="Carnac ExtraBold"/>
              </a:rPr>
              <a:t>8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711696" y="4709716"/>
            <a:ext cx="4379976" cy="20005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>
                <a:solidFill>
                  <a:srgbClr val="2B303A"/>
                </a:solidFill>
                <a:latin typeface="Roboto Light"/>
              </a:rPr>
              <a:t>Proactively prepare for a potential audit</a:t>
            </a:r>
          </a:p>
        </p:txBody>
      </p:sp>
      <p:cxnSp>
        <p:nvCxnSpPr>
          <p:cNvPr id="62" name="Connector 61"/>
          <p:cNvCxnSpPr/>
          <p:nvPr/>
        </p:nvCxnSpPr>
        <p:spPr>
          <a:xfrm>
            <a:off x="6254496" y="5029200"/>
            <a:ext cx="4837176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1051560" y="5349240"/>
            <a:ext cx="10040112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>
                <a:solidFill>
                  <a:srgbClr val="2B303A"/>
                </a:solidFill>
                <a:latin typeface="Carnac Medium"/>
              </a:rPr>
              <a:t>Delaying these actions keeps a company in the highest-exposure group. Acting early always costs less than fixing it under audit.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0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03950" y="0"/>
            <a:ext cx="5988049" cy="6857999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51560" y="1097280"/>
            <a:ext cx="4892040" cy="548640"/>
          </a:xfrm>
        </p:spPr>
        <p:txBody>
          <a:bodyPr anchor="t"/>
          <a:lstStyle/>
          <a:p>
            <a:r>
              <a:rPr>
                <a:solidFill>
                  <a:srgbClr val="FFFFFF"/>
                </a:solidFill>
              </a:rPr>
              <a:t>Key messages and takeaways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76FE85A-7A7E-5390-DC30-3B2E450151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Baker Tilly | Transfer pricing readiness assessment</a:t>
            </a:r>
          </a:p>
        </p:txBody>
      </p:sp>
      <p:sp>
        <p:nvSpPr>
          <p:cNvPr id="32" name="Slide Number Placeholder 4">
            <a:extLst>
              <a:ext uri="{FF2B5EF4-FFF2-40B4-BE49-F238E27FC236}">
                <a16:creationId xmlns:a16="http://schemas.microsoft.com/office/drawing/2014/main" id="{74BB4523-A383-651D-9D45-01A42903F4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185FD8-631D-A048-9C72-547576F9F4A6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lack" panose="02000000000000000000" pitchFamily="2" charset="0"/>
                <a:ea typeface="Roboto Black" panose="02000000000000000000" pitchFamily="2" charset="0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Black" panose="02000000000000000000" pitchFamily="2" charset="0"/>
              <a:ea typeface="Roboto Black" panose="02000000000000000000" pitchFamily="2" charset="0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51560" y="2286000"/>
            <a:ext cx="548640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0">
                <a:solidFill>
                  <a:srgbClr val="C9EC51"/>
                </a:solidFill>
                <a:latin typeface="Carnac ExtraBold"/>
              </a:rPr>
              <a:t>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600200" y="2396841"/>
            <a:ext cx="4133850" cy="4001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Roboto Light"/>
              </a:rPr>
              <a:t>Exposure to </a:t>
            </a:r>
            <a:r>
              <a:rPr lang="en-GB" sz="1300">
                <a:solidFill>
                  <a:srgbClr val="FFFFFF"/>
                </a:solidFill>
                <a:latin typeface="Roboto Light"/>
              </a:rPr>
              <a:t>transfer pricing</a:t>
            </a:r>
            <a:r>
              <a:rPr sz="1300" b="0">
                <a:solidFill>
                  <a:srgbClr val="FFFFFF"/>
                </a:solidFill>
                <a:latin typeface="Roboto Light"/>
              </a:rPr>
              <a:t> is now nearly universal; the question is not “if”, but “how prepared”.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1051560" y="2944368"/>
            <a:ext cx="4892040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051560" y="2999232"/>
            <a:ext cx="548640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0">
                <a:solidFill>
                  <a:srgbClr val="C9EC51"/>
                </a:solidFill>
                <a:latin typeface="Carnac ExtraBold"/>
              </a:rPr>
              <a:t>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600200" y="3110073"/>
            <a:ext cx="4010025" cy="4001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Roboto Light"/>
              </a:rPr>
              <a:t>More than half of exposed companies still do not have a formally documented policy.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1051560" y="3657600"/>
            <a:ext cx="4892040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51560" y="3712464"/>
            <a:ext cx="548640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0">
                <a:solidFill>
                  <a:srgbClr val="C9EC51"/>
                </a:solidFill>
                <a:latin typeface="Carnac ExtraBold"/>
              </a:rPr>
              <a:t>3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600200" y="3712464"/>
            <a:ext cx="4343400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Roboto Light"/>
              </a:rPr>
              <a:t>Self-declared knowledge is a poor predictor of real maturity: confidence is not compliance.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1051560" y="4370832"/>
            <a:ext cx="4892040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051560" y="4425696"/>
            <a:ext cx="548640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0">
                <a:solidFill>
                  <a:srgbClr val="C9EC51"/>
                </a:solidFill>
                <a:latin typeface="Carnac ExtraBold"/>
              </a:rPr>
              <a:t>4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600200" y="4536537"/>
            <a:ext cx="4343400" cy="4001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Roboto Light"/>
              </a:rPr>
              <a:t>T</a:t>
            </a:r>
            <a:r>
              <a:rPr lang="en-GB" sz="1300" b="0" err="1">
                <a:solidFill>
                  <a:srgbClr val="FFFFFF"/>
                </a:solidFill>
                <a:latin typeface="Roboto Light"/>
              </a:rPr>
              <a:t>ransfer</a:t>
            </a:r>
            <a:r>
              <a:rPr lang="en-GB" sz="1300" b="0">
                <a:solidFill>
                  <a:srgbClr val="FFFFFF"/>
                </a:solidFill>
                <a:latin typeface="Roboto Light"/>
              </a:rPr>
              <a:t> pricing</a:t>
            </a:r>
            <a:r>
              <a:rPr sz="1300" b="0">
                <a:solidFill>
                  <a:srgbClr val="FFFFFF"/>
                </a:solidFill>
                <a:latin typeface="Roboto Light"/>
              </a:rPr>
              <a:t> maturity depends on governance choices, not geography, sector or size.</a:t>
            </a:r>
          </a:p>
        </p:txBody>
      </p:sp>
      <p:cxnSp>
        <p:nvCxnSpPr>
          <p:cNvPr id="44" name="Connector 43"/>
          <p:cNvCxnSpPr/>
          <p:nvPr/>
        </p:nvCxnSpPr>
        <p:spPr>
          <a:xfrm>
            <a:off x="1051560" y="5084064"/>
            <a:ext cx="4892040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1051560" y="5138928"/>
            <a:ext cx="548640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0">
                <a:solidFill>
                  <a:srgbClr val="C9EC51"/>
                </a:solidFill>
                <a:latin typeface="Carnac ExtraBold"/>
              </a:rPr>
              <a:t>5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600200" y="5138928"/>
            <a:ext cx="4343400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Roboto Light"/>
              </a:rPr>
              <a:t>Early preparation is systematically cheaper than reactive correction under audit.</a:t>
            </a:r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E6CD74E2-31D8-4AF1-15F4-D1A4582CC8D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89400 w 12192000"/>
              <a:gd name="connsiteY0" fmla="*/ 90000 h 6858000"/>
              <a:gd name="connsiteX1" fmla="*/ 89400 w 12192000"/>
              <a:gd name="connsiteY1" fmla="*/ 6768000 h 6858000"/>
              <a:gd name="connsiteX2" fmla="*/ 12102600 w 12192000"/>
              <a:gd name="connsiteY2" fmla="*/ 6768000 h 6858000"/>
              <a:gd name="connsiteX3" fmla="*/ 12102600 w 12192000"/>
              <a:gd name="connsiteY3" fmla="*/ 900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89400" y="90000"/>
                </a:moveTo>
                <a:lnTo>
                  <a:pt x="89400" y="6768000"/>
                </a:lnTo>
                <a:lnTo>
                  <a:pt x="12102600" y="6768000"/>
                </a:lnTo>
                <a:lnTo>
                  <a:pt x="12102600" y="90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2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1560" y="1097280"/>
            <a:ext cx="10040112" cy="449034"/>
          </a:xfrm>
        </p:spPr>
        <p:txBody>
          <a:bodyPr anchor="t"/>
          <a:lstStyle/>
          <a:p>
            <a:r>
              <a:rPr>
                <a:solidFill>
                  <a:srgbClr val="2B303A"/>
                </a:solidFill>
              </a:rPr>
              <a:t>Readiness checklist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76FE85A-7A7E-5390-DC30-3B2E450151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</p:spPr>
        <p:txBody>
          <a:bodyPr/>
          <a:lstStyle/>
          <a:p>
            <a:r>
              <a:rPr lang="en-US">
                <a:solidFill>
                  <a:srgbClr val="2B303A"/>
                </a:solidFill>
              </a:rPr>
              <a:t>Baker Tilly | Transfer pricing readiness assessment</a:t>
            </a:r>
          </a:p>
        </p:txBody>
      </p:sp>
      <p:sp>
        <p:nvSpPr>
          <p:cNvPr id="32" name="Slide Number Placeholder 4">
            <a:extLst>
              <a:ext uri="{FF2B5EF4-FFF2-40B4-BE49-F238E27FC236}">
                <a16:creationId xmlns:a16="http://schemas.microsoft.com/office/drawing/2014/main" id="{74BB4523-A383-651D-9D45-01A42903F4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185FD8-631D-A048-9C72-547576F9F4A6}" type="slidenum">
              <a:rPr kumimoji="0" lang="en-GB" sz="900" b="1" i="0" u="none" strike="noStrike" kern="1200" cap="none" spc="0" normalizeH="0" baseline="0" noProof="0" smtClean="0">
                <a:ln>
                  <a:noFill/>
                </a:ln>
                <a:solidFill>
                  <a:srgbClr val="2B303A"/>
                </a:solidFill>
                <a:effectLst/>
                <a:uLnTx/>
                <a:uFillTx/>
                <a:latin typeface="Roboto Black" panose="02000000000000000000" pitchFamily="2" charset="0"/>
                <a:ea typeface="Roboto Black" panose="02000000000000000000" pitchFamily="2" charset="0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2B303A"/>
              </a:solidFill>
              <a:effectLst/>
              <a:uLnTx/>
              <a:uFillTx/>
              <a:latin typeface="Roboto Black" panose="02000000000000000000" pitchFamily="2" charset="0"/>
              <a:ea typeface="Roboto Black" panose="02000000000000000000" pitchFamily="2" charset="0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51560" y="1691640"/>
            <a:ext cx="10040112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>
                <a:solidFill>
                  <a:srgbClr val="00BAB3"/>
                </a:solidFill>
                <a:latin typeface="Carnac Medium"/>
              </a:rPr>
              <a:t>What to validate today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51560" y="2194560"/>
            <a:ext cx="10040112" cy="4001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>
                <a:solidFill>
                  <a:srgbClr val="2B303A"/>
                </a:solidFill>
                <a:latin typeface="Roboto Light"/>
              </a:rPr>
              <a:t>Answer these eight questions honestly. Most companies with no documented policy and no internal </a:t>
            </a:r>
            <a:r>
              <a:rPr lang="en-GB" sz="1300">
                <a:solidFill>
                  <a:srgbClr val="2B303A"/>
                </a:solidFill>
                <a:latin typeface="Roboto Light"/>
              </a:rPr>
              <a:t>transfer pricing</a:t>
            </a:r>
            <a:r>
              <a:rPr sz="1300" b="0">
                <a:solidFill>
                  <a:srgbClr val="2B303A"/>
                </a:solidFill>
                <a:latin typeface="Roboto Light"/>
              </a:rPr>
              <a:t> resources answer “no” to several.</a:t>
            </a:r>
          </a:p>
        </p:txBody>
      </p:sp>
      <p:sp>
        <p:nvSpPr>
          <p:cNvPr id="35" name="Rectangle: Rounded Corners 34"/>
          <p:cNvSpPr/>
          <p:nvPr/>
        </p:nvSpPr>
        <p:spPr>
          <a:xfrm>
            <a:off x="1051560" y="3044952"/>
            <a:ext cx="310896" cy="310896"/>
          </a:xfrm>
          <a:prstGeom prst="roundRect">
            <a:avLst/>
          </a:prstGeom>
          <a:noFill/>
          <a:ln w="22225">
            <a:solidFill>
              <a:srgbClr val="00BAB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2B303A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600200" y="2984956"/>
            <a:ext cx="4297680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>
                <a:solidFill>
                  <a:srgbClr val="2B303A"/>
                </a:solidFill>
                <a:latin typeface="Roboto Light"/>
              </a:rPr>
              <a:t>Documented, up-to-date transfer pricing policy in place?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1051560" y="3575304"/>
            <a:ext cx="4837176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: Rounded Corners 37"/>
          <p:cNvSpPr/>
          <p:nvPr/>
        </p:nvSpPr>
        <p:spPr>
          <a:xfrm>
            <a:off x="1051560" y="3758184"/>
            <a:ext cx="310896" cy="310896"/>
          </a:xfrm>
          <a:prstGeom prst="roundRect">
            <a:avLst/>
          </a:prstGeom>
          <a:noFill/>
          <a:ln w="22225">
            <a:solidFill>
              <a:srgbClr val="00BAB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2B303A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600200" y="3805910"/>
            <a:ext cx="429768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>
                <a:solidFill>
                  <a:srgbClr val="2B303A"/>
                </a:solidFill>
                <a:latin typeface="Roboto Light"/>
              </a:rPr>
              <a:t>Recent functional analysis (FAR) performed?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1051560" y="4288536"/>
            <a:ext cx="4837176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ectangle: Rounded Corners 40"/>
          <p:cNvSpPr/>
          <p:nvPr/>
        </p:nvSpPr>
        <p:spPr>
          <a:xfrm>
            <a:off x="1051560" y="4471416"/>
            <a:ext cx="310896" cy="310896"/>
          </a:xfrm>
          <a:prstGeom prst="roundRect">
            <a:avLst/>
          </a:prstGeom>
          <a:noFill/>
          <a:ln w="22225">
            <a:solidFill>
              <a:srgbClr val="00BAB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2B303A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600200" y="4519142"/>
            <a:ext cx="429768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>
                <a:solidFill>
                  <a:srgbClr val="2B303A"/>
                </a:solidFill>
                <a:latin typeface="Roboto Light"/>
              </a:rPr>
              <a:t>Valid intragroup contracts in place?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1051560" y="5001768"/>
            <a:ext cx="4837176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ectangle: Rounded Corners 43"/>
          <p:cNvSpPr/>
          <p:nvPr/>
        </p:nvSpPr>
        <p:spPr>
          <a:xfrm>
            <a:off x="1051560" y="5184648"/>
            <a:ext cx="310896" cy="310896"/>
          </a:xfrm>
          <a:prstGeom prst="roundRect">
            <a:avLst/>
          </a:prstGeom>
          <a:noFill/>
          <a:ln w="22225">
            <a:solidFill>
              <a:srgbClr val="00BAB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2B303A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600200" y="5232374"/>
            <a:ext cx="429768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>
                <a:solidFill>
                  <a:srgbClr val="2B303A"/>
                </a:solidFill>
                <a:latin typeface="Roboto Light"/>
              </a:rPr>
              <a:t>Internal resources dedicated to </a:t>
            </a:r>
            <a:r>
              <a:rPr lang="en-GB" sz="1400">
                <a:solidFill>
                  <a:srgbClr val="2B303A"/>
                </a:solidFill>
                <a:latin typeface="Roboto Light"/>
              </a:rPr>
              <a:t>transfer pricing</a:t>
            </a:r>
            <a:r>
              <a:rPr sz="1400" b="0">
                <a:solidFill>
                  <a:srgbClr val="2B303A"/>
                </a:solidFill>
                <a:latin typeface="Roboto Light"/>
              </a:rPr>
              <a:t>?</a:t>
            </a:r>
          </a:p>
        </p:txBody>
      </p:sp>
      <p:sp>
        <p:nvSpPr>
          <p:cNvPr id="46" name="Rectangle: Rounded Corners 45"/>
          <p:cNvSpPr/>
          <p:nvPr/>
        </p:nvSpPr>
        <p:spPr>
          <a:xfrm>
            <a:off x="6254496" y="3044952"/>
            <a:ext cx="310896" cy="310896"/>
          </a:xfrm>
          <a:prstGeom prst="roundRect">
            <a:avLst/>
          </a:prstGeom>
          <a:noFill/>
          <a:ln w="22225">
            <a:solidFill>
              <a:srgbClr val="00BAB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2B303A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803136" y="3092678"/>
            <a:ext cx="429768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>
                <a:solidFill>
                  <a:srgbClr val="2B303A"/>
                </a:solidFill>
                <a:latin typeface="Roboto Light"/>
              </a:rPr>
              <a:t>Internal </a:t>
            </a:r>
            <a:r>
              <a:rPr lang="en-GB" sz="1400">
                <a:solidFill>
                  <a:srgbClr val="2B303A"/>
                </a:solidFill>
                <a:latin typeface="Roboto Light"/>
              </a:rPr>
              <a:t>transfer pricing</a:t>
            </a:r>
            <a:r>
              <a:rPr sz="1400" b="0">
                <a:solidFill>
                  <a:srgbClr val="2B303A"/>
                </a:solidFill>
                <a:latin typeface="Roboto Light"/>
              </a:rPr>
              <a:t> risk controls in place?</a:t>
            </a:r>
          </a:p>
        </p:txBody>
      </p:sp>
      <p:cxnSp>
        <p:nvCxnSpPr>
          <p:cNvPr id="48" name="Connector 47"/>
          <p:cNvCxnSpPr/>
          <p:nvPr/>
        </p:nvCxnSpPr>
        <p:spPr>
          <a:xfrm>
            <a:off x="6254496" y="3575304"/>
            <a:ext cx="4837176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Rectangle: Rounded Corners 48"/>
          <p:cNvSpPr/>
          <p:nvPr/>
        </p:nvSpPr>
        <p:spPr>
          <a:xfrm>
            <a:off x="6254496" y="3758184"/>
            <a:ext cx="310896" cy="310896"/>
          </a:xfrm>
          <a:prstGeom prst="roundRect">
            <a:avLst/>
          </a:prstGeom>
          <a:noFill/>
          <a:ln w="22225">
            <a:solidFill>
              <a:srgbClr val="00BAB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2B303A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803136" y="3805910"/>
            <a:ext cx="429768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>
                <a:solidFill>
                  <a:srgbClr val="2B303A"/>
                </a:solidFill>
                <a:latin typeface="Roboto Light"/>
              </a:rPr>
              <a:t>Process to retain intragroup service evidence?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254496" y="4288536"/>
            <a:ext cx="4837176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ectangle: Rounded Corners 51"/>
          <p:cNvSpPr/>
          <p:nvPr/>
        </p:nvSpPr>
        <p:spPr>
          <a:xfrm>
            <a:off x="6254496" y="4471416"/>
            <a:ext cx="310896" cy="310896"/>
          </a:xfrm>
          <a:prstGeom prst="roundRect">
            <a:avLst/>
          </a:prstGeom>
          <a:noFill/>
          <a:ln w="22225">
            <a:solidFill>
              <a:srgbClr val="00BAB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2B303A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803136" y="4519142"/>
            <a:ext cx="429768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>
                <a:solidFill>
                  <a:srgbClr val="2B303A"/>
                </a:solidFill>
                <a:latin typeface="Roboto Light"/>
              </a:rPr>
              <a:t>Aware of / assessing APA/MAP mechanisms?</a:t>
            </a:r>
          </a:p>
        </p:txBody>
      </p:sp>
      <p:cxnSp>
        <p:nvCxnSpPr>
          <p:cNvPr id="54" name="Connector 53"/>
          <p:cNvCxnSpPr/>
          <p:nvPr/>
        </p:nvCxnSpPr>
        <p:spPr>
          <a:xfrm>
            <a:off x="6254496" y="5001768"/>
            <a:ext cx="4837176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angle: Rounded Corners 54"/>
          <p:cNvSpPr/>
          <p:nvPr/>
        </p:nvSpPr>
        <p:spPr>
          <a:xfrm>
            <a:off x="6254496" y="5184648"/>
            <a:ext cx="310896" cy="310896"/>
          </a:xfrm>
          <a:prstGeom prst="roundRect">
            <a:avLst/>
          </a:prstGeom>
          <a:noFill/>
          <a:ln w="22225">
            <a:solidFill>
              <a:srgbClr val="00BAB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2B303A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803136" y="5232374"/>
            <a:ext cx="429768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>
                <a:solidFill>
                  <a:srgbClr val="2B303A"/>
                </a:solidFill>
                <a:latin typeface="Roboto Light"/>
              </a:rPr>
              <a:t>Ever simulated or undergone a </a:t>
            </a:r>
            <a:r>
              <a:rPr lang="en-GB" sz="1400">
                <a:solidFill>
                  <a:srgbClr val="2B303A"/>
                </a:solidFill>
                <a:latin typeface="Roboto Light"/>
              </a:rPr>
              <a:t>transfer pricing</a:t>
            </a:r>
            <a:r>
              <a:rPr sz="1400" b="0">
                <a:solidFill>
                  <a:srgbClr val="2B303A"/>
                </a:solidFill>
                <a:latin typeface="Roboto Light"/>
              </a:rPr>
              <a:t> audit?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03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C37F3B-174C-88D7-31D3-D2C472B71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s14.jpg">
            <a:extLst>
              <a:ext uri="{FF2B5EF4-FFF2-40B4-BE49-F238E27FC236}">
                <a16:creationId xmlns:a16="http://schemas.microsoft.com/office/drawing/2014/main" id="{3EC1F5A3-0D30-9339-0425-AD4913B412B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42" b="42"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82464F0-5210-F276-06B4-B314FC32D4CE}"/>
              </a:ext>
            </a:extLst>
          </p:cNvPr>
          <p:cNvSpPr/>
          <p:nvPr/>
        </p:nvSpPr>
        <p:spPr>
          <a:xfrm rot="5400000">
            <a:off x="-1151560" y="1347632"/>
            <a:ext cx="6624275" cy="4127519"/>
          </a:xfrm>
          <a:prstGeom prst="rect">
            <a:avLst/>
          </a:prstGeom>
          <a:gradFill>
            <a:gsLst>
              <a:gs pos="1000">
                <a:schemeClr val="tx1">
                  <a:alpha val="64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C5407B8-9BFD-CD07-AA6F-BB168E554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0" y="1097280"/>
            <a:ext cx="6153912" cy="449034"/>
          </a:xfrm>
        </p:spPr>
        <p:txBody>
          <a:bodyPr anchor="t"/>
          <a:lstStyle/>
          <a:p>
            <a:r>
              <a:rPr>
                <a:solidFill>
                  <a:srgbClr val="FFFFFF"/>
                </a:solidFill>
              </a:rPr>
              <a:t>Act before the risk </a:t>
            </a:r>
            <a:r>
              <a:rPr err="1">
                <a:solidFill>
                  <a:srgbClr val="FFFFFF"/>
                </a:solidFill>
              </a:rPr>
              <a:t>materiali</a:t>
            </a:r>
            <a:r>
              <a:rPr lang="en-GB">
                <a:solidFill>
                  <a:srgbClr val="FFFFFF"/>
                </a:solidFill>
              </a:rPr>
              <a:t>s</a:t>
            </a:r>
            <a:r>
              <a:rPr>
                <a:solidFill>
                  <a:srgbClr val="FFFFFF"/>
                </a:solidFill>
              </a:rPr>
              <a:t>es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5470FFD-C1EB-50FD-46BB-81AAB5E03E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369389"/>
            <a:ext cx="4012950" cy="365125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Baker Tilly | Transfer pricing readiness assessment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5EED31B-9856-140F-4544-222066520EB1}"/>
              </a:ext>
            </a:extLst>
          </p:cNvPr>
          <p:cNvSpPr txBox="1"/>
          <p:nvPr/>
        </p:nvSpPr>
        <p:spPr>
          <a:xfrm>
            <a:off x="540000" y="1097280"/>
            <a:ext cx="3297432" cy="13029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  <a:tabLst>
                <a:tab pos="2420938" algn="l"/>
              </a:tabLst>
            </a:pPr>
            <a:r>
              <a:rPr sz="1300" b="0">
                <a:solidFill>
                  <a:srgbClr val="D1F554"/>
                </a:solidFill>
                <a:latin typeface="Roboto Light"/>
              </a:rPr>
              <a:t>1 in 3 </a:t>
            </a:r>
            <a:r>
              <a:rPr sz="1300" b="0">
                <a:solidFill>
                  <a:srgbClr val="FFFFFF"/>
                </a:solidFill>
                <a:latin typeface="Roboto Light"/>
              </a:rPr>
              <a:t>companies sit in the lowest awareness tercile. Over half have no documented transfer pricing policy.</a:t>
            </a:r>
            <a:endParaRPr lang="en-GB" sz="1300" b="0">
              <a:solidFill>
                <a:srgbClr val="FFFFFF"/>
              </a:solidFill>
              <a:latin typeface="Roboto Light"/>
            </a:endParaRPr>
          </a:p>
          <a:p>
            <a:pPr algn="l">
              <a:spcAft>
                <a:spcPts val="400"/>
              </a:spcAft>
            </a:pPr>
            <a:endParaRPr sz="1300" b="0">
              <a:solidFill>
                <a:srgbClr val="FFFFFF"/>
              </a:solidFill>
              <a:latin typeface="Roboto Light"/>
            </a:endParaRP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FFFFFF"/>
                </a:solidFill>
                <a:latin typeface="Roboto Light"/>
              </a:rPr>
              <a:t>Nearly </a:t>
            </a:r>
            <a:r>
              <a:rPr sz="1300" b="0">
                <a:solidFill>
                  <a:srgbClr val="D1F554"/>
                </a:solidFill>
                <a:latin typeface="Roboto Light"/>
              </a:rPr>
              <a:t>9 in 10 </a:t>
            </a:r>
            <a:r>
              <a:rPr sz="1300" b="0">
                <a:solidFill>
                  <a:srgbClr val="FFFFFF"/>
                </a:solidFill>
                <a:latin typeface="Roboto Light"/>
              </a:rPr>
              <a:t>depend on external advisors without matching internal capacity.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9A185A9-FAD4-CFAF-9907-89D8F40F1CA0}"/>
              </a:ext>
            </a:extLst>
          </p:cNvPr>
          <p:cNvSpPr txBox="1"/>
          <p:nvPr/>
        </p:nvSpPr>
        <p:spPr>
          <a:xfrm>
            <a:off x="4937760" y="2697480"/>
            <a:ext cx="6153912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>
                <a:solidFill>
                  <a:srgbClr val="C9EC51"/>
                </a:solidFill>
                <a:latin typeface="Carnac Medium"/>
              </a:rPr>
              <a:t>Start with the readiness checklist and talk to us about a transfer pricing diagnostic.</a:t>
            </a:r>
          </a:p>
        </p:txBody>
      </p:sp>
      <p:cxnSp>
        <p:nvCxnSpPr>
          <p:cNvPr id="35" name="Connector 34">
            <a:extLst>
              <a:ext uri="{FF2B5EF4-FFF2-40B4-BE49-F238E27FC236}">
                <a16:creationId xmlns:a16="http://schemas.microsoft.com/office/drawing/2014/main" id="{3C54E478-63F7-819C-71C1-C7CBCDF37C05}"/>
              </a:ext>
            </a:extLst>
          </p:cNvPr>
          <p:cNvCxnSpPr/>
          <p:nvPr/>
        </p:nvCxnSpPr>
        <p:spPr>
          <a:xfrm>
            <a:off x="4937760" y="3474720"/>
            <a:ext cx="6153912" cy="0"/>
          </a:xfrm>
          <a:prstGeom prst="line">
            <a:avLst/>
          </a:prstGeom>
          <a:ln w="12700" cap="rnd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531F0E18-F318-1E82-AA90-3D9291AAA137}"/>
              </a:ext>
            </a:extLst>
          </p:cNvPr>
          <p:cNvSpPr txBox="1"/>
          <p:nvPr/>
        </p:nvSpPr>
        <p:spPr>
          <a:xfrm>
            <a:off x="5833872" y="3703320"/>
            <a:ext cx="214884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>
                <a:solidFill>
                  <a:srgbClr val="C9EC51"/>
                </a:solidFill>
                <a:latin typeface="Carnac Medium"/>
              </a:rPr>
              <a:t>João Aranha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BC442B3-34ED-271E-915E-BFE10C91AAF4}"/>
              </a:ext>
            </a:extLst>
          </p:cNvPr>
          <p:cNvSpPr txBox="1"/>
          <p:nvPr/>
        </p:nvSpPr>
        <p:spPr>
          <a:xfrm>
            <a:off x="5833872" y="4187952"/>
            <a:ext cx="2148840" cy="3334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000" b="0">
                <a:solidFill>
                  <a:srgbClr val="FFFFFF"/>
                </a:solidFill>
                <a:latin typeface="Roboto Light"/>
              </a:rPr>
              <a:t>Transfer </a:t>
            </a:r>
            <a:r>
              <a:rPr lang="en-GB" sz="1000" b="0">
                <a:solidFill>
                  <a:srgbClr val="FFFFFF"/>
                </a:solidFill>
                <a:latin typeface="Roboto Light"/>
              </a:rPr>
              <a:t>p</a:t>
            </a:r>
            <a:r>
              <a:rPr sz="1000" b="0">
                <a:solidFill>
                  <a:srgbClr val="FFFFFF"/>
                </a:solidFill>
                <a:latin typeface="Roboto Light"/>
              </a:rPr>
              <a:t>ricing </a:t>
            </a:r>
            <a:r>
              <a:rPr lang="en-GB" sz="1000" b="0">
                <a:solidFill>
                  <a:srgbClr val="FFFFFF"/>
                </a:solidFill>
                <a:latin typeface="Roboto Light"/>
              </a:rPr>
              <a:t>p</a:t>
            </a:r>
            <a:r>
              <a:rPr sz="1000" b="0" err="1">
                <a:solidFill>
                  <a:srgbClr val="FFFFFF"/>
                </a:solidFill>
                <a:latin typeface="Roboto Light"/>
              </a:rPr>
              <a:t>artner</a:t>
            </a:r>
            <a:endParaRPr sz="1000" b="0">
              <a:solidFill>
                <a:srgbClr val="FFFFFF"/>
              </a:solidFill>
              <a:latin typeface="Roboto Light"/>
            </a:endParaRPr>
          </a:p>
          <a:p>
            <a:pPr algn="l">
              <a:spcAft>
                <a:spcPts val="200"/>
              </a:spcAft>
            </a:pPr>
            <a:r>
              <a:rPr sz="1000" b="0">
                <a:solidFill>
                  <a:srgbClr val="FFFFFF"/>
                </a:solidFill>
                <a:latin typeface="Roboto Light"/>
              </a:rPr>
              <a:t>jaranha@bakertilly.pt</a:t>
            </a:r>
          </a:p>
        </p:txBody>
      </p:sp>
      <p:pic>
        <p:nvPicPr>
          <p:cNvPr id="39" name="Picture 38" descr="head_247.png">
            <a:extLst>
              <a:ext uri="{FF2B5EF4-FFF2-40B4-BE49-F238E27FC236}">
                <a16:creationId xmlns:a16="http://schemas.microsoft.com/office/drawing/2014/main" id="{7790BA82-2423-EE69-4BD1-7F13EAC138C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4747"/>
          <a:stretch>
            <a:fillRect/>
          </a:stretch>
        </p:blipFill>
        <p:spPr>
          <a:xfrm>
            <a:off x="7973702" y="3657600"/>
            <a:ext cx="868546" cy="868546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437D715C-F809-D076-A0EB-3F7B7ED4D1E9}"/>
              </a:ext>
            </a:extLst>
          </p:cNvPr>
          <p:cNvSpPr txBox="1"/>
          <p:nvPr/>
        </p:nvSpPr>
        <p:spPr>
          <a:xfrm>
            <a:off x="8988552" y="3703320"/>
            <a:ext cx="214884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>
                <a:solidFill>
                  <a:srgbClr val="C9EC51"/>
                </a:solidFill>
                <a:latin typeface="Carnac Medium"/>
              </a:rPr>
              <a:t>Agustín Espino Vergara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12CBED2-5157-EA34-E514-16A067E11B24}"/>
              </a:ext>
            </a:extLst>
          </p:cNvPr>
          <p:cNvSpPr txBox="1"/>
          <p:nvPr/>
        </p:nvSpPr>
        <p:spPr>
          <a:xfrm>
            <a:off x="8988552" y="4187952"/>
            <a:ext cx="2344466" cy="3334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000" b="0">
                <a:solidFill>
                  <a:srgbClr val="FFFFFF"/>
                </a:solidFill>
                <a:latin typeface="Roboto Light"/>
              </a:rPr>
              <a:t>Transfer </a:t>
            </a:r>
            <a:r>
              <a:rPr lang="en-GB" sz="1000" b="0">
                <a:solidFill>
                  <a:srgbClr val="FFFFFF"/>
                </a:solidFill>
                <a:latin typeface="Roboto Light"/>
              </a:rPr>
              <a:t>p</a:t>
            </a:r>
            <a:r>
              <a:rPr sz="1000" b="0">
                <a:solidFill>
                  <a:srgbClr val="FFFFFF"/>
                </a:solidFill>
                <a:latin typeface="Roboto Light"/>
              </a:rPr>
              <a:t>ricing </a:t>
            </a:r>
            <a:r>
              <a:rPr lang="en-GB" sz="1000" b="0">
                <a:solidFill>
                  <a:srgbClr val="FFFFFF"/>
                </a:solidFill>
                <a:latin typeface="Roboto Light"/>
              </a:rPr>
              <a:t>l</a:t>
            </a:r>
            <a:r>
              <a:rPr sz="1000" b="0" err="1">
                <a:solidFill>
                  <a:srgbClr val="FFFFFF"/>
                </a:solidFill>
                <a:latin typeface="Roboto Light"/>
              </a:rPr>
              <a:t>eader</a:t>
            </a:r>
            <a:r>
              <a:rPr sz="1000" b="0">
                <a:solidFill>
                  <a:srgbClr val="FFFFFF"/>
                </a:solidFill>
                <a:latin typeface="Roboto Light"/>
              </a:rPr>
              <a:t> for Lat</a:t>
            </a:r>
            <a:r>
              <a:rPr lang="en-GB" sz="1000" b="0">
                <a:solidFill>
                  <a:srgbClr val="FFFFFF"/>
                </a:solidFill>
                <a:latin typeface="Roboto Light"/>
              </a:rPr>
              <a:t>in America</a:t>
            </a:r>
            <a:endParaRPr sz="1000" b="0">
              <a:solidFill>
                <a:srgbClr val="FFFFFF"/>
              </a:solidFill>
              <a:latin typeface="Roboto Light"/>
            </a:endParaRPr>
          </a:p>
          <a:p>
            <a:pPr algn="l">
              <a:spcAft>
                <a:spcPts val="200"/>
              </a:spcAft>
            </a:pPr>
            <a:r>
              <a:rPr sz="1000" b="0">
                <a:solidFill>
                  <a:srgbClr val="FFFFFF"/>
                </a:solidFill>
                <a:latin typeface="Roboto Light"/>
              </a:rPr>
              <a:t>aespino@bakertilly.mx</a:t>
            </a:r>
          </a:p>
        </p:txBody>
      </p:sp>
      <p:pic>
        <p:nvPicPr>
          <p:cNvPr id="42" name="Picture 41" descr="head_390.jpg">
            <a:extLst>
              <a:ext uri="{FF2B5EF4-FFF2-40B4-BE49-F238E27FC236}">
                <a16:creationId xmlns:a16="http://schemas.microsoft.com/office/drawing/2014/main" id="{A5AA492F-6B3B-5A8B-9C91-5752CC6FCB4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5253"/>
          <a:stretch>
            <a:fillRect/>
          </a:stretch>
        </p:blipFill>
        <p:spPr>
          <a:xfrm>
            <a:off x="4819022" y="4846320"/>
            <a:ext cx="868546" cy="868546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5076B35A-C4F4-AB33-5C47-9C608BD156E1}"/>
              </a:ext>
            </a:extLst>
          </p:cNvPr>
          <p:cNvSpPr txBox="1"/>
          <p:nvPr/>
        </p:nvSpPr>
        <p:spPr>
          <a:xfrm>
            <a:off x="5833872" y="4892040"/>
            <a:ext cx="214884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>
                <a:solidFill>
                  <a:srgbClr val="C9EC51"/>
                </a:solidFill>
                <a:latin typeface="Carnac Medium"/>
              </a:rPr>
              <a:t>María Mariñas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B3AC07C-966B-E04F-ED6B-3C4CEEB50421}"/>
              </a:ext>
            </a:extLst>
          </p:cNvPr>
          <p:cNvSpPr txBox="1"/>
          <p:nvPr/>
        </p:nvSpPr>
        <p:spPr>
          <a:xfrm>
            <a:off x="5833872" y="5376672"/>
            <a:ext cx="2148840" cy="3334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000" b="0">
                <a:solidFill>
                  <a:srgbClr val="FFFFFF"/>
                </a:solidFill>
                <a:latin typeface="Roboto Light"/>
              </a:rPr>
              <a:t>International </a:t>
            </a:r>
            <a:r>
              <a:rPr lang="en-GB" sz="1000" b="0">
                <a:solidFill>
                  <a:srgbClr val="FFFFFF"/>
                </a:solidFill>
                <a:latin typeface="Roboto Light"/>
              </a:rPr>
              <a:t>t</a:t>
            </a:r>
            <a:r>
              <a:rPr sz="1000" b="0">
                <a:solidFill>
                  <a:srgbClr val="FFFFFF"/>
                </a:solidFill>
                <a:latin typeface="Roboto Light"/>
              </a:rPr>
              <a:t>ax </a:t>
            </a:r>
            <a:r>
              <a:rPr lang="en-GB" sz="1000">
                <a:solidFill>
                  <a:srgbClr val="FFFFFF"/>
                </a:solidFill>
                <a:latin typeface="Roboto Light"/>
              </a:rPr>
              <a:t>p</a:t>
            </a:r>
            <a:r>
              <a:rPr sz="1000" b="0" err="1">
                <a:solidFill>
                  <a:srgbClr val="FFFFFF"/>
                </a:solidFill>
                <a:latin typeface="Roboto Light"/>
              </a:rPr>
              <a:t>artner</a:t>
            </a:r>
            <a:endParaRPr sz="1000" b="0">
              <a:solidFill>
                <a:srgbClr val="FFFFFF"/>
              </a:solidFill>
              <a:latin typeface="Roboto Light"/>
            </a:endParaRPr>
          </a:p>
          <a:p>
            <a:pPr algn="l">
              <a:spcAft>
                <a:spcPts val="200"/>
              </a:spcAft>
            </a:pPr>
            <a:r>
              <a:rPr sz="1000" b="0">
                <a:solidFill>
                  <a:srgbClr val="FFFFFF"/>
                </a:solidFill>
                <a:latin typeface="Roboto Light"/>
              </a:rPr>
              <a:t>marian.marinas@bakertilly.es</a:t>
            </a:r>
          </a:p>
        </p:txBody>
      </p:sp>
      <p:pic>
        <p:nvPicPr>
          <p:cNvPr id="45" name="Picture 44" descr="head_534.png">
            <a:extLst>
              <a:ext uri="{FF2B5EF4-FFF2-40B4-BE49-F238E27FC236}">
                <a16:creationId xmlns:a16="http://schemas.microsoft.com/office/drawing/2014/main" id="{DC9A12DB-8DF7-B503-D48C-6D2951308EC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25758"/>
          <a:stretch>
            <a:fillRect/>
          </a:stretch>
        </p:blipFill>
        <p:spPr>
          <a:xfrm>
            <a:off x="7973702" y="4846320"/>
            <a:ext cx="868546" cy="868546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D3F45D8F-AC0A-487A-325D-392412C18475}"/>
              </a:ext>
            </a:extLst>
          </p:cNvPr>
          <p:cNvSpPr txBox="1"/>
          <p:nvPr/>
        </p:nvSpPr>
        <p:spPr>
          <a:xfrm>
            <a:off x="8988552" y="4892040"/>
            <a:ext cx="214884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>
                <a:solidFill>
                  <a:srgbClr val="C9EC51"/>
                </a:solidFill>
                <a:latin typeface="Carnac Medium"/>
              </a:rPr>
              <a:t>Inês Faina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C615103-25EF-5CE6-C2A8-20DA454F8F61}"/>
              </a:ext>
            </a:extLst>
          </p:cNvPr>
          <p:cNvSpPr txBox="1"/>
          <p:nvPr/>
        </p:nvSpPr>
        <p:spPr>
          <a:xfrm>
            <a:off x="8988552" y="5376672"/>
            <a:ext cx="2148840" cy="3334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000" b="0">
                <a:solidFill>
                  <a:srgbClr val="FFFFFF"/>
                </a:solidFill>
                <a:latin typeface="Roboto Light"/>
              </a:rPr>
              <a:t>Transfer </a:t>
            </a:r>
            <a:r>
              <a:rPr lang="en-GB" sz="1000" b="0">
                <a:solidFill>
                  <a:srgbClr val="FFFFFF"/>
                </a:solidFill>
                <a:latin typeface="Roboto Light"/>
              </a:rPr>
              <a:t>p</a:t>
            </a:r>
            <a:r>
              <a:rPr sz="1000" b="0">
                <a:solidFill>
                  <a:srgbClr val="FFFFFF"/>
                </a:solidFill>
                <a:latin typeface="Roboto Light"/>
              </a:rPr>
              <a:t>ricing </a:t>
            </a:r>
            <a:r>
              <a:rPr lang="en-GB" sz="1000" b="0">
                <a:solidFill>
                  <a:srgbClr val="FFFFFF"/>
                </a:solidFill>
                <a:latin typeface="Roboto Light"/>
              </a:rPr>
              <a:t>s</a:t>
            </a:r>
            <a:r>
              <a:rPr sz="1000" b="0" err="1">
                <a:solidFill>
                  <a:srgbClr val="FFFFFF"/>
                </a:solidFill>
                <a:latin typeface="Roboto Light"/>
              </a:rPr>
              <a:t>enior</a:t>
            </a:r>
            <a:r>
              <a:rPr sz="1000" b="0">
                <a:solidFill>
                  <a:srgbClr val="FFFFFF"/>
                </a:solidFill>
                <a:latin typeface="Roboto Light"/>
              </a:rPr>
              <a:t> </a:t>
            </a:r>
            <a:r>
              <a:rPr lang="en-GB" sz="1000" b="0">
                <a:solidFill>
                  <a:srgbClr val="FFFFFF"/>
                </a:solidFill>
                <a:latin typeface="Roboto Light"/>
              </a:rPr>
              <a:t>m</a:t>
            </a:r>
            <a:r>
              <a:rPr sz="1000" b="0" err="1">
                <a:solidFill>
                  <a:srgbClr val="FFFFFF"/>
                </a:solidFill>
                <a:latin typeface="Roboto Light"/>
              </a:rPr>
              <a:t>anager</a:t>
            </a:r>
            <a:endParaRPr sz="1000" b="0">
              <a:solidFill>
                <a:srgbClr val="FFFFFF"/>
              </a:solidFill>
              <a:latin typeface="Roboto Light"/>
            </a:endParaRPr>
          </a:p>
          <a:p>
            <a:pPr algn="l">
              <a:spcAft>
                <a:spcPts val="200"/>
              </a:spcAft>
            </a:pPr>
            <a:r>
              <a:rPr sz="1000" b="0">
                <a:solidFill>
                  <a:srgbClr val="FFFFFF"/>
                </a:solidFill>
                <a:latin typeface="Roboto Light"/>
              </a:rPr>
              <a:t>ines.faina@bakertilly.pt</a:t>
            </a:r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58C7EB52-356F-7EC2-2806-4307E80ADC1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89400 w 12192000"/>
              <a:gd name="connsiteY0" fmla="*/ 90000 h 6858000"/>
              <a:gd name="connsiteX1" fmla="*/ 89400 w 12192000"/>
              <a:gd name="connsiteY1" fmla="*/ 6768000 h 6858000"/>
              <a:gd name="connsiteX2" fmla="*/ 12102600 w 12192000"/>
              <a:gd name="connsiteY2" fmla="*/ 6768000 h 6858000"/>
              <a:gd name="connsiteX3" fmla="*/ 12102600 w 12192000"/>
              <a:gd name="connsiteY3" fmla="*/ 900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89400" y="90000"/>
                </a:moveTo>
                <a:lnTo>
                  <a:pt x="89400" y="6768000"/>
                </a:lnTo>
                <a:lnTo>
                  <a:pt x="12102600" y="6768000"/>
                </a:lnTo>
                <a:lnTo>
                  <a:pt x="12102600" y="900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2DD18F8-BCFD-D8F7-67A5-E41D22F7693B}"/>
              </a:ext>
            </a:extLst>
          </p:cNvPr>
          <p:cNvSpPr>
            <a:spLocks/>
          </p:cNvSpPr>
          <p:nvPr/>
        </p:nvSpPr>
        <p:spPr>
          <a:xfrm>
            <a:off x="4779264" y="3652829"/>
            <a:ext cx="908304" cy="868546"/>
          </a:xfrm>
          <a:prstGeom prst="ellipse">
            <a:avLst/>
          </a:prstGeom>
          <a:blipFill dpi="0" rotWithShape="1">
            <a:blip r:embed="rId7"/>
            <a:srcRect/>
            <a:tile tx="101600" ty="0" sx="100000" sy="100000" flip="none" algn="tl"/>
          </a:blip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740487" rtl="0" eaLnBrk="1" latinLnBrk="0" hangingPunct="1">
              <a:defRPr sz="14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70244" algn="l" defTabSz="740487" rtl="0" eaLnBrk="1" latinLnBrk="0" hangingPunct="1">
              <a:defRPr sz="14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40487" algn="l" defTabSz="740487" rtl="0" eaLnBrk="1" latinLnBrk="0" hangingPunct="1">
              <a:defRPr sz="14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110731" algn="l" defTabSz="740487" rtl="0" eaLnBrk="1" latinLnBrk="0" hangingPunct="1">
              <a:defRPr sz="14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480975" algn="l" defTabSz="740487" rtl="0" eaLnBrk="1" latinLnBrk="0" hangingPunct="1">
              <a:defRPr sz="14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851219" algn="l" defTabSz="740487" rtl="0" eaLnBrk="1" latinLnBrk="0" hangingPunct="1">
              <a:defRPr sz="14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21463" algn="l" defTabSz="740487" rtl="0" eaLnBrk="1" latinLnBrk="0" hangingPunct="1">
              <a:defRPr sz="14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91707" algn="l" defTabSz="740487" rtl="0" eaLnBrk="1" latinLnBrk="0" hangingPunct="1">
              <a:defRPr sz="14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961951" algn="l" defTabSz="740487" rtl="0" eaLnBrk="1" latinLnBrk="0" hangingPunct="1">
              <a:defRPr sz="14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118"/>
          </a:p>
        </p:txBody>
      </p:sp>
    </p:spTree>
    <p:extLst>
      <p:ext uri="{BB962C8B-B14F-4D97-AF65-F5344CB8AC3E}">
        <p14:creationId xmlns:p14="http://schemas.microsoft.com/office/powerpoint/2010/main" val="143931476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bdc4cb5f-214e-483d-b7a7-780863e87b9d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S_COMPARE_SHAPE_ID" val="bdc4cb5f-214e-483d-b7a7-780863e87b9d"/>
</p:tagLst>
</file>

<file path=ppt/theme/theme1.xml><?xml version="1.0" encoding="utf-8"?>
<a:theme xmlns:a="http://schemas.openxmlformats.org/drawingml/2006/main" name="Office Theme">
  <a:themeElements>
    <a:clrScheme name="Baker Tilly">
      <a:dk1>
        <a:srgbClr val="2B2F3A"/>
      </a:dk1>
      <a:lt1>
        <a:srgbClr val="FFFFFF"/>
      </a:lt1>
      <a:dk2>
        <a:srgbClr val="95969C"/>
      </a:dk2>
      <a:lt2>
        <a:srgbClr val="DFE0E1"/>
      </a:lt2>
      <a:accent1>
        <a:srgbClr val="C7D642"/>
      </a:accent1>
      <a:accent2>
        <a:srgbClr val="00B1B6"/>
      </a:accent2>
      <a:accent3>
        <a:srgbClr val="587EBF"/>
      </a:accent3>
      <a:accent4>
        <a:srgbClr val="C991BD"/>
      </a:accent4>
      <a:accent5>
        <a:srgbClr val="019F3F"/>
      </a:accent5>
      <a:accent6>
        <a:srgbClr val="A9D9DC"/>
      </a:accent6>
      <a:hlink>
        <a:srgbClr val="B0BBE0"/>
      </a:hlink>
      <a:folHlink>
        <a:srgbClr val="DCB8D6"/>
      </a:folHlink>
    </a:clrScheme>
    <a:fontScheme name="BT Brand">
      <a:majorFont>
        <a:latin typeface="Roboto Light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ker Tilly Digital.potx" id="{4F16F470-7CCD-47E5-AD35-158E5F262A4F}" vid="{D52D7B05-85AB-4C74-BA98-732FA74D54F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202490E55F0E40A426B9BE5FEDDE4A" ma:contentTypeVersion="19" ma:contentTypeDescription="Create a new document." ma:contentTypeScope="" ma:versionID="7bc6502fe11a575c9de0a40db437ff60">
  <xsd:schema xmlns:xsd="http://www.w3.org/2001/XMLSchema" xmlns:xs="http://www.w3.org/2001/XMLSchema" xmlns:p="http://schemas.microsoft.com/office/2006/metadata/properties" xmlns:ns2="cbfd213d-d1d7-4a37-ae2c-8af48c5ba791" xmlns:ns3="dd7063a0-d28c-4d8c-8865-c40916127009" targetNamespace="http://schemas.microsoft.com/office/2006/metadata/properties" ma:root="true" ma:fieldsID="a576882c31ad934c1b3684cb6177bf4a" ns2:_="" ns3:_="">
    <xsd:import namespace="cbfd213d-d1d7-4a37-ae2c-8af48c5ba791"/>
    <xsd:import namespace="dd7063a0-d28c-4d8c-8865-c40916127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fd213d-d1d7-4a37-ae2c-8af48c5ba7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6f6dd99a-fd70-482e-a719-12bd081c32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7063a0-d28c-4d8c-8865-c40916127009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800f6d5-311e-4c15-af6f-f640f13c1c30}" ma:internalName="TaxCatchAll" ma:showField="CatchAllData" ma:web="dd7063a0-d28c-4d8c-8865-c40916127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bfd213d-d1d7-4a37-ae2c-8af48c5ba791">
      <Terms xmlns="http://schemas.microsoft.com/office/infopath/2007/PartnerControls"/>
    </lcf76f155ced4ddcb4097134ff3c332f>
    <TaxCatchAll xmlns="dd7063a0-d28c-4d8c-8865-c40916127009" xsi:nil="true"/>
    <SharedWithUsers xmlns="dd7063a0-d28c-4d8c-8865-c40916127009">
      <UserInfo>
        <DisplayName>Burford, Sally</DisplayName>
        <AccountId>486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191B8D1E-F157-4F16-A244-6A5F537AE3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09A7AB0-FAA5-4A26-9B75-E72ADF8E1F0A}">
  <ds:schemaRefs>
    <ds:schemaRef ds:uri="cbfd213d-d1d7-4a37-ae2c-8af48c5ba791"/>
    <ds:schemaRef ds:uri="dd7063a0-d28c-4d8c-8865-c40916127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E367137-8650-4DFC-B5DE-E89F565D9630}">
  <ds:schemaRefs>
    <ds:schemaRef ds:uri="cbfd213d-d1d7-4a37-ae2c-8af48c5ba791"/>
    <ds:schemaRef ds:uri="dd7063a0-d28c-4d8c-8865-c409161270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Widescreen</PresentationFormat>
  <Slides>14</Slides>
  <Notes>4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In their own words</vt:lpstr>
      <vt:lpstr>Why transfer pricing remains a top tax agenda item</vt:lpstr>
      <vt:lpstr>Who we surveyed</vt:lpstr>
      <vt:lpstr>Awareness snapshot</vt:lpstr>
      <vt:lpstr>Perception vs. reality</vt:lpstr>
      <vt:lpstr>Key gaps and their risk</vt:lpstr>
      <vt:lpstr>Who is most exposed</vt:lpstr>
      <vt:lpstr>Outsourced knowledge, not internalised</vt:lpstr>
      <vt:lpstr>Top 5 findings</vt:lpstr>
      <vt:lpstr>Recommended actions</vt:lpstr>
      <vt:lpstr>Key messages and takeaways</vt:lpstr>
      <vt:lpstr>Readiness checklist</vt:lpstr>
      <vt:lpstr>Act before the risk materialises</vt:lpstr>
    </vt:vector>
  </TitlesOfParts>
  <Company>Baker Tilly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Erin Hensgen</dc:creator>
  <cp:revision>2</cp:revision>
  <cp:lastPrinted>2019-08-08T11:28:19Z</cp:lastPrinted>
  <dcterms:created xsi:type="dcterms:W3CDTF">2018-12-02T19:00:12Z</dcterms:created>
  <dcterms:modified xsi:type="dcterms:W3CDTF">2026-11-02T18:37:28Z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0x0101003F202490E55F0E40A426B9BE5FEDDE4A</vt:lpwstr>
  </property>
</Properties>
</file>